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Poppi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jIwLQp0MJivJlKyHP68DXmiIhs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D72A3D-AA33-42C6-8F67-4F91D7143A38}">
  <a:tblStyle styleId="{28D72A3D-AA33-42C6-8F67-4F91D7143A3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oppins-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oppins-italic.fntdata"/><Relationship Id="rId14" Type="http://schemas.openxmlformats.org/officeDocument/2006/relationships/slide" Target="slides/slide9.xml"/><Relationship Id="rId36" Type="http://schemas.openxmlformats.org/officeDocument/2006/relationships/font" Target="fonts/Poppins-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Poppi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 name="Google Shape;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 name="Google Shape;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1"/>
          <p:cNvSpPr txBox="1"/>
          <p:nvPr>
            <p:ph type="title"/>
          </p:nvPr>
        </p:nvSpPr>
        <p:spPr>
          <a:xfrm>
            <a:off x="522300" y="12454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679" u="none" cap="none" strike="noStrike">
                <a:solidFill>
                  <a:srgbClr val="000000"/>
                </a:solidFill>
                <a:latin typeface="Arial"/>
                <a:ea typeface="Arial"/>
                <a:cs typeface="Arial"/>
                <a:sym typeface="Arial"/>
              </a:defRPr>
            </a:lvl9pPr>
          </a:lstStyle>
          <a:p/>
        </p:txBody>
      </p:sp>
      <p:sp>
        <p:nvSpPr>
          <p:cNvPr id="14" name="Google Shape;14;p31"/>
          <p:cNvSpPr txBox="1"/>
          <p:nvPr>
            <p:ph idx="1" type="body"/>
          </p:nvPr>
        </p:nvSpPr>
        <p:spPr>
          <a:xfrm>
            <a:off x="337667" y="2476667"/>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0"/>
              </a:spcBef>
              <a:spcAft>
                <a:spcPts val="0"/>
              </a:spcAft>
              <a:buClr>
                <a:srgbClr val="000000"/>
              </a:buClr>
              <a:buSzPts val="1800"/>
              <a:buFont typeface="Arial"/>
              <a:buChar char="●"/>
              <a:defRPr b="0" i="0" sz="1679"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9pPr>
          </a:lstStyle>
          <a:p/>
        </p:txBody>
      </p:sp>
      <p:sp>
        <p:nvSpPr>
          <p:cNvPr id="15" name="Google Shape;15;p31"/>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459">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4"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6" name="Shape 4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47" name="Shape 47"/>
        <p:cNvGrpSpPr/>
        <p:nvPr/>
      </p:nvGrpSpPr>
      <p:grpSpPr>
        <a:xfrm>
          <a:off x="0" y="0"/>
          <a:ext cx="0" cy="0"/>
          <a:chOff x="0" y="0"/>
          <a:chExt cx="0" cy="0"/>
        </a:xfrm>
      </p:grpSpPr>
      <p:sp>
        <p:nvSpPr>
          <p:cNvPr id="48" name="Google Shape;48;p43"/>
          <p:cNvSpPr txBox="1"/>
          <p:nvPr>
            <p:ph type="title"/>
          </p:nvPr>
        </p:nvSpPr>
        <p:spPr>
          <a:xfrm>
            <a:off x="972600" y="1763267"/>
            <a:ext cx="10251300" cy="20247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9pPr>
          </a:lstStyle>
          <a:p/>
        </p:txBody>
      </p:sp>
      <p:sp>
        <p:nvSpPr>
          <p:cNvPr id="49" name="Google Shape;49;p43"/>
          <p:cNvSpPr txBox="1"/>
          <p:nvPr>
            <p:ph idx="12" type="sldNum"/>
          </p:nvPr>
        </p:nvSpPr>
        <p:spPr>
          <a:xfrm>
            <a:off x="11381736" y="6333134"/>
            <a:ext cx="731700" cy="524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6" name="Shape 16"/>
        <p:cNvGrpSpPr/>
        <p:nvPr/>
      </p:nvGrpSpPr>
      <p:grpSpPr>
        <a:xfrm>
          <a:off x="0" y="0"/>
          <a:ext cx="0" cy="0"/>
          <a:chOff x="0" y="0"/>
          <a:chExt cx="0" cy="0"/>
        </a:xfrm>
      </p:grpSpPr>
      <p:sp>
        <p:nvSpPr>
          <p:cNvPr id="17" name="Google Shape;17;p32"/>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9pPr>
          </a:lstStyle>
          <a:p/>
        </p:txBody>
      </p:sp>
      <p:sp>
        <p:nvSpPr>
          <p:cNvPr id="18" name="Google Shape;18;p32"/>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9pPr>
          </a:lstStyle>
          <a:p/>
        </p:txBody>
      </p:sp>
      <p:sp>
        <p:nvSpPr>
          <p:cNvPr id="19" name="Google Shape;19;p3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 name="Google Shape;20;p3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 name="Google Shape;21;p3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3" name="Shape 23"/>
        <p:cNvGrpSpPr/>
        <p:nvPr/>
      </p:nvGrpSpPr>
      <p:grpSpPr>
        <a:xfrm>
          <a:off x="0" y="0"/>
          <a:ext cx="0" cy="0"/>
          <a:chOff x="0" y="0"/>
          <a:chExt cx="0" cy="0"/>
        </a:xfrm>
      </p:grpSpPr>
      <p:sp>
        <p:nvSpPr>
          <p:cNvPr id="24" name="Google Shape;24;p34"/>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880" u="none" cap="none" strike="noStrike">
                <a:solidFill>
                  <a:srgbClr val="000000"/>
                </a:solidFill>
                <a:latin typeface="Arial"/>
                <a:ea typeface="Arial"/>
                <a:cs typeface="Arial"/>
                <a:sym typeface="Arial"/>
              </a:defRPr>
            </a:lvl9pPr>
          </a:lstStyle>
          <a:p/>
        </p:txBody>
      </p:sp>
      <p:sp>
        <p:nvSpPr>
          <p:cNvPr id="25" name="Google Shape;25;p34"/>
          <p:cNvSpPr txBox="1"/>
          <p:nvPr>
            <p:ph idx="1" type="body"/>
          </p:nvPr>
        </p:nvSpPr>
        <p:spPr>
          <a:xfrm>
            <a:off x="415600" y="1852801"/>
            <a:ext cx="3744000" cy="4239200"/>
          </a:xfrm>
          <a:prstGeom prst="rect">
            <a:avLst/>
          </a:prstGeom>
          <a:noFill/>
          <a:ln>
            <a:noFill/>
          </a:ln>
        </p:spPr>
        <p:txBody>
          <a:bodyPr anchorCtr="0" anchor="t" bIns="91425" lIns="91425" spcFirstLastPara="1" rIns="91425" wrap="square" tIns="91425">
            <a:normAutofit/>
          </a:bodyPr>
          <a:lstStyle>
            <a:lvl1pPr indent="-304800" lvl="0" marL="4572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440" u="none" cap="none" strike="noStrike">
                <a:solidFill>
                  <a:srgbClr val="000000"/>
                </a:solidFill>
                <a:latin typeface="Arial"/>
                <a:ea typeface="Arial"/>
                <a:cs typeface="Arial"/>
                <a:sym typeface="Arial"/>
              </a:defRPr>
            </a:lvl9pPr>
          </a:lstStyle>
          <a:p/>
        </p:txBody>
      </p:sp>
      <p:sp>
        <p:nvSpPr>
          <p:cNvPr id="26" name="Google Shape;26;p34"/>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7" name="Shape 27"/>
        <p:cNvGrpSpPr/>
        <p:nvPr/>
      </p:nvGrpSpPr>
      <p:grpSpPr>
        <a:xfrm>
          <a:off x="0" y="0"/>
          <a:ext cx="0" cy="0"/>
          <a:chOff x="0" y="0"/>
          <a:chExt cx="0" cy="0"/>
        </a:xfrm>
      </p:grpSpPr>
      <p:sp>
        <p:nvSpPr>
          <p:cNvPr id="28" name="Google Shape;28;p35"/>
          <p:cNvSpPr txBox="1"/>
          <p:nvPr>
            <p:ph type="title"/>
          </p:nvPr>
        </p:nvSpPr>
        <p:spPr>
          <a:xfrm>
            <a:off x="653667" y="600201"/>
            <a:ext cx="8490400" cy="54544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5760" u="none" cap="none" strike="noStrike">
                <a:solidFill>
                  <a:srgbClr val="000000"/>
                </a:solidFill>
                <a:latin typeface="Arial"/>
                <a:ea typeface="Arial"/>
                <a:cs typeface="Arial"/>
                <a:sym typeface="Arial"/>
              </a:defRPr>
            </a:lvl9pPr>
          </a:lstStyle>
          <a:p/>
        </p:txBody>
      </p:sp>
      <p:sp>
        <p:nvSpPr>
          <p:cNvPr id="29" name="Google Shape;29;p35"/>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0" name="Shape 30"/>
        <p:cNvGrpSpPr/>
        <p:nvPr/>
      </p:nvGrpSpPr>
      <p:grpSpPr>
        <a:xfrm>
          <a:off x="0" y="0"/>
          <a:ext cx="0" cy="0"/>
          <a:chOff x="0" y="0"/>
          <a:chExt cx="0" cy="0"/>
        </a:xfrm>
      </p:grpSpPr>
      <p:sp>
        <p:nvSpPr>
          <p:cNvPr id="31" name="Google Shape;31;p36"/>
          <p:cNvSpPr/>
          <p:nvPr/>
        </p:nvSpPr>
        <p:spPr>
          <a:xfrm>
            <a:off x="6096000" y="-167"/>
            <a:ext cx="6096000" cy="6858000"/>
          </a:xfrm>
          <a:prstGeom prst="rect">
            <a:avLst/>
          </a:prstGeom>
          <a:solidFill>
            <a:schemeClr val="lt2"/>
          </a:solidFill>
          <a:ln>
            <a:noFill/>
          </a:ln>
        </p:spPr>
        <p:txBody>
          <a:bodyPr anchorCtr="0" anchor="ctr" bIns="109700" lIns="109700" spcFirstLastPara="1" rIns="109700" wrap="square" tIns="109700">
            <a:noAutofit/>
          </a:bodyPr>
          <a:lstStyle/>
          <a:p>
            <a:pPr indent="0" lvl="0" marL="0" marR="0" rtl="0" algn="l">
              <a:lnSpc>
                <a:spcPct val="100000"/>
              </a:lnSpc>
              <a:spcBef>
                <a:spcPts val="0"/>
              </a:spcBef>
              <a:spcAft>
                <a:spcPts val="0"/>
              </a:spcAft>
              <a:buClr>
                <a:schemeClr val="dk1"/>
              </a:buClr>
              <a:buSzPts val="2240"/>
              <a:buFont typeface="Arial"/>
              <a:buNone/>
            </a:pPr>
            <a:r>
              <a:t/>
            </a:r>
            <a:endParaRPr b="0" i="0" sz="2240" u="none" cap="none" strike="noStrike">
              <a:solidFill>
                <a:schemeClr val="dk1"/>
              </a:solidFill>
              <a:latin typeface="Arial"/>
              <a:ea typeface="Arial"/>
              <a:cs typeface="Arial"/>
              <a:sym typeface="Arial"/>
            </a:endParaRPr>
          </a:p>
        </p:txBody>
      </p:sp>
      <p:sp>
        <p:nvSpPr>
          <p:cNvPr id="32" name="Google Shape;32;p36"/>
          <p:cNvSpPr txBox="1"/>
          <p:nvPr>
            <p:ph type="title"/>
          </p:nvPr>
        </p:nvSpPr>
        <p:spPr>
          <a:xfrm>
            <a:off x="354000" y="1644233"/>
            <a:ext cx="5393600" cy="19764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5040" u="none" cap="none" strike="noStrike">
                <a:solidFill>
                  <a:srgbClr val="000000"/>
                </a:solidFill>
                <a:latin typeface="Arial"/>
                <a:ea typeface="Arial"/>
                <a:cs typeface="Arial"/>
                <a:sym typeface="Arial"/>
              </a:defRPr>
            </a:lvl9pPr>
          </a:lstStyle>
          <a:p/>
        </p:txBody>
      </p:sp>
      <p:sp>
        <p:nvSpPr>
          <p:cNvPr id="33" name="Google Shape;33;p36"/>
          <p:cNvSpPr txBox="1"/>
          <p:nvPr>
            <p:ph idx="1" type="subTitle"/>
          </p:nvPr>
        </p:nvSpPr>
        <p:spPr>
          <a:xfrm>
            <a:off x="354000" y="3737434"/>
            <a:ext cx="5393600" cy="16468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520" u="none" cap="none" strike="noStrike">
                <a:solidFill>
                  <a:srgbClr val="000000"/>
                </a:solidFill>
                <a:latin typeface="Arial"/>
                <a:ea typeface="Arial"/>
                <a:cs typeface="Arial"/>
                <a:sym typeface="Arial"/>
              </a:defRPr>
            </a:lvl9pPr>
          </a:lstStyle>
          <a:p/>
        </p:txBody>
      </p:sp>
      <p:sp>
        <p:nvSpPr>
          <p:cNvPr id="34" name="Google Shape;34;p36"/>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rmAutofit/>
          </a:bodyPr>
          <a:lstStyle>
            <a:lvl1pPr indent="-342900" lvl="0" marL="457200" marR="0" rtl="0" algn="l">
              <a:lnSpc>
                <a:spcPct val="100000"/>
              </a:lnSpc>
              <a:spcBef>
                <a:spcPts val="0"/>
              </a:spcBef>
              <a:spcAft>
                <a:spcPts val="0"/>
              </a:spcAft>
              <a:buClr>
                <a:srgbClr val="000000"/>
              </a:buClr>
              <a:buSzPts val="1800"/>
              <a:buFont typeface="Arial"/>
              <a:buChar char="●"/>
              <a:defRPr b="0" i="0" sz="1679"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9pPr>
          </a:lstStyle>
          <a:p/>
        </p:txBody>
      </p:sp>
      <p:sp>
        <p:nvSpPr>
          <p:cNvPr id="35" name="Google Shape;35;p36"/>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6" name="Shape 36"/>
        <p:cNvGrpSpPr/>
        <p:nvPr/>
      </p:nvGrpSpPr>
      <p:grpSpPr>
        <a:xfrm>
          <a:off x="0" y="0"/>
          <a:ext cx="0" cy="0"/>
          <a:chOff x="0" y="0"/>
          <a:chExt cx="0" cy="0"/>
        </a:xfrm>
      </p:grpSpPr>
      <p:sp>
        <p:nvSpPr>
          <p:cNvPr id="37" name="Google Shape;37;p37"/>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0"/>
              </a:spcBef>
              <a:spcAft>
                <a:spcPts val="0"/>
              </a:spcAft>
              <a:buClr>
                <a:srgbClr val="000000"/>
              </a:buClr>
              <a:buSzPts val="1800"/>
              <a:buFont typeface="Arial"/>
              <a:buNone/>
              <a:defRPr b="0" i="0" sz="1679"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679" u="none" cap="none" strike="noStrike">
                <a:solidFill>
                  <a:srgbClr val="000000"/>
                </a:solidFill>
                <a:latin typeface="Arial"/>
                <a:ea typeface="Arial"/>
                <a:cs typeface="Arial"/>
                <a:sym typeface="Arial"/>
              </a:defRPr>
            </a:lvl9pPr>
          </a:lstStyle>
          <a:p/>
        </p:txBody>
      </p:sp>
      <p:sp>
        <p:nvSpPr>
          <p:cNvPr id="38" name="Google Shape;38;p37"/>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9" name="Shape 39"/>
        <p:cNvGrpSpPr/>
        <p:nvPr/>
      </p:nvGrpSpPr>
      <p:grpSpPr>
        <a:xfrm>
          <a:off x="0" y="0"/>
          <a:ext cx="0" cy="0"/>
          <a:chOff x="0" y="0"/>
          <a:chExt cx="0" cy="0"/>
        </a:xfrm>
      </p:grpSpPr>
      <p:sp>
        <p:nvSpPr>
          <p:cNvPr id="40" name="Google Shape;40;p38"/>
          <p:cNvSpPr txBox="1"/>
          <p:nvPr>
            <p:ph type="title"/>
          </p:nvPr>
        </p:nvSpPr>
        <p:spPr>
          <a:xfrm>
            <a:off x="415600" y="1474833"/>
            <a:ext cx="11360800" cy="26180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None/>
              <a:defRPr b="0" i="0" sz="14400" u="none" cap="none" strike="noStrike">
                <a:solidFill>
                  <a:srgbClr val="000000"/>
                </a:solidFill>
                <a:latin typeface="Arial"/>
                <a:ea typeface="Arial"/>
                <a:cs typeface="Arial"/>
                <a:sym typeface="Arial"/>
              </a:defRPr>
            </a:lvl9pPr>
          </a:lstStyle>
          <a:p/>
        </p:txBody>
      </p:sp>
      <p:sp>
        <p:nvSpPr>
          <p:cNvPr id="41" name="Google Shape;41;p38"/>
          <p:cNvSpPr txBox="1"/>
          <p:nvPr>
            <p:ph idx="1" type="body"/>
          </p:nvPr>
        </p:nvSpPr>
        <p:spPr>
          <a:xfrm>
            <a:off x="415600" y="4202968"/>
            <a:ext cx="11360800" cy="1734400"/>
          </a:xfrm>
          <a:prstGeom prst="rect">
            <a:avLst/>
          </a:prstGeom>
          <a:noFill/>
          <a:ln>
            <a:noFill/>
          </a:ln>
        </p:spPr>
        <p:txBody>
          <a:bodyPr anchorCtr="0" anchor="t" bIns="91425" lIns="91425" spcFirstLastPara="1" rIns="91425" wrap="square" tIns="91425">
            <a:normAutofit/>
          </a:bodyPr>
          <a:lstStyle>
            <a:lvl1pPr indent="-342900" lvl="0" marL="457200" marR="0" rtl="0" algn="ctr">
              <a:lnSpc>
                <a:spcPct val="100000"/>
              </a:lnSpc>
              <a:spcBef>
                <a:spcPts val="0"/>
              </a:spcBef>
              <a:spcAft>
                <a:spcPts val="0"/>
              </a:spcAft>
              <a:buClr>
                <a:srgbClr val="000000"/>
              </a:buClr>
              <a:buSzPts val="1800"/>
              <a:buFont typeface="Arial"/>
              <a:buChar char="●"/>
              <a:defRPr b="0" i="0" sz="1679" u="none" cap="none" strike="noStrike">
                <a:solidFill>
                  <a:srgbClr val="000000"/>
                </a:solidFill>
                <a:latin typeface="Arial"/>
                <a:ea typeface="Arial"/>
                <a:cs typeface="Arial"/>
                <a:sym typeface="Arial"/>
              </a:defRPr>
            </a:lvl1pPr>
            <a:lvl2pPr indent="-317500" lvl="1" marL="9144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2pPr>
            <a:lvl3pPr indent="-317500" lvl="2" marL="13716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3pPr>
            <a:lvl4pPr indent="-317500" lvl="3" marL="18288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4pPr>
            <a:lvl5pPr indent="-317500" lvl="4" marL="22860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5pPr>
            <a:lvl6pPr indent="-317500" lvl="5" marL="27432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6pPr>
            <a:lvl7pPr indent="-317500" lvl="6" marL="32004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7pPr>
            <a:lvl8pPr indent="-317500" lvl="7" marL="36576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8pPr>
            <a:lvl9pPr indent="-317500" lvl="8" marL="4114800" marR="0" rtl="0" algn="ctr">
              <a:lnSpc>
                <a:spcPct val="100000"/>
              </a:lnSpc>
              <a:spcBef>
                <a:spcPts val="0"/>
              </a:spcBef>
              <a:spcAft>
                <a:spcPts val="0"/>
              </a:spcAft>
              <a:buClr>
                <a:srgbClr val="000000"/>
              </a:buClr>
              <a:buSzPts val="1400"/>
              <a:buFont typeface="Arial"/>
              <a:buChar char="■"/>
              <a:defRPr b="0" i="0" sz="1679" u="none" cap="none" strike="noStrike">
                <a:solidFill>
                  <a:srgbClr val="000000"/>
                </a:solidFill>
                <a:latin typeface="Arial"/>
                <a:ea typeface="Arial"/>
                <a:cs typeface="Arial"/>
                <a:sym typeface="Arial"/>
              </a:defRPr>
            </a:lvl9pPr>
          </a:lstStyle>
          <a:p/>
        </p:txBody>
      </p:sp>
      <p:sp>
        <p:nvSpPr>
          <p:cNvPr id="42" name="Google Shape;42;p38"/>
          <p:cNvSpPr txBox="1"/>
          <p:nvPr>
            <p:ph idx="12" type="sldNum"/>
          </p:nvPr>
        </p:nvSpPr>
        <p:spPr>
          <a:xfrm>
            <a:off x="11296611" y="6217624"/>
            <a:ext cx="731600" cy="5248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3"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theme" Target="../theme/theme2.xml"/><Relationship Id="rId16" Type="http://schemas.openxmlformats.org/officeDocument/2006/relationships/slideLayout" Target="../slideLayouts/slideLayout13.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30"/>
          <p:cNvPicPr preferRelativeResize="0"/>
          <p:nvPr/>
        </p:nvPicPr>
        <p:blipFill rotWithShape="1">
          <a:blip r:embed="rId2">
            <a:alphaModFix/>
          </a:blip>
          <a:srcRect b="0" l="0" r="0" t="0"/>
          <a:stretch/>
        </p:blipFill>
        <p:spPr>
          <a:xfrm>
            <a:off x="70830" y="59348"/>
            <a:ext cx="1529369" cy="649312"/>
          </a:xfrm>
          <a:prstGeom prst="rect">
            <a:avLst/>
          </a:prstGeom>
          <a:noFill/>
          <a:ln>
            <a:noFill/>
          </a:ln>
        </p:spPr>
      </p:pic>
      <p:pic>
        <p:nvPicPr>
          <p:cNvPr id="11" name="Google Shape;11;p30"/>
          <p:cNvPicPr preferRelativeResize="0"/>
          <p:nvPr/>
        </p:nvPicPr>
        <p:blipFill rotWithShape="1">
          <a:blip r:embed="rId3">
            <a:alphaModFix/>
          </a:blip>
          <a:srcRect b="0" l="0" r="0" t="0"/>
          <a:stretch/>
        </p:blipFill>
        <p:spPr>
          <a:xfrm>
            <a:off x="10260329" y="59348"/>
            <a:ext cx="1860840" cy="3407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drive.google.com/file/d/1V991e0kLHdKmhXmcddxAIwCJkOPioxhx/view" TargetMode="Externa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roboflow.com" TargetMode="External"/><Relationship Id="rId4" Type="http://schemas.openxmlformats.org/officeDocument/2006/relationships/hyperlink" Target="https://roboflow.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3.jp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3060635" y="470150"/>
            <a:ext cx="6070728" cy="3817638"/>
          </a:xfrm>
          <a:prstGeom prst="rect">
            <a:avLst/>
          </a:prstGeom>
          <a:noFill/>
          <a:ln>
            <a:noFill/>
          </a:ln>
        </p:spPr>
      </p:pic>
      <p:sp>
        <p:nvSpPr>
          <p:cNvPr id="55" name="Google Shape;55;p1"/>
          <p:cNvSpPr txBox="1"/>
          <p:nvPr/>
        </p:nvSpPr>
        <p:spPr>
          <a:xfrm>
            <a:off x="357896" y="4619296"/>
            <a:ext cx="11476200" cy="7695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FF"/>
                </a:solidFill>
                <a:latin typeface="Arial"/>
                <a:ea typeface="Arial"/>
                <a:cs typeface="Arial"/>
                <a:sym typeface="Arial"/>
              </a:rPr>
              <a:t>INTERDISCIPLINARY PHASE-2 </a:t>
            </a:r>
            <a:endParaRPr b="1" i="0" sz="2200" u="none" cap="none" strike="noStrike">
              <a:solidFill>
                <a:srgbClr val="0000FF"/>
              </a:solidFill>
              <a:latin typeface="Arial"/>
              <a:ea typeface="Arial"/>
              <a:cs typeface="Arial"/>
              <a:sym typeface="Arial"/>
            </a:endParaRPr>
          </a:p>
          <a:p>
            <a:pPr indent="0" lvl="0" marL="0" marR="0" rtl="0" algn="ctr">
              <a:lnSpc>
                <a:spcPct val="115000"/>
              </a:lnSpc>
              <a:spcBef>
                <a:spcPts val="0"/>
              </a:spcBef>
              <a:spcAft>
                <a:spcPts val="0"/>
              </a:spcAft>
              <a:buClr>
                <a:schemeClr val="dk1"/>
              </a:buClr>
              <a:buSzPts val="1100"/>
              <a:buFont typeface="Arial"/>
              <a:buNone/>
            </a:pPr>
            <a:r>
              <a:rPr b="1" i="0" lang="en-US" sz="2200" u="none" cap="none" strike="noStrike">
                <a:solidFill>
                  <a:schemeClr val="dk1"/>
                </a:solidFill>
                <a:latin typeface="Arial"/>
                <a:ea typeface="Arial"/>
                <a:cs typeface="Arial"/>
                <a:sym typeface="Arial"/>
              </a:rPr>
              <a:t>Topic : Real Time Cashew Kernel Classification using Deep Learning</a:t>
            </a:r>
            <a:endParaRPr b="1" i="0" sz="2200" u="none" cap="none" strike="noStrike">
              <a:solidFill>
                <a:srgbClr val="0000FF"/>
              </a:solidFill>
              <a:latin typeface="Arial"/>
              <a:ea typeface="Arial"/>
              <a:cs typeface="Arial"/>
              <a:sym typeface="Arial"/>
            </a:endParaRPr>
          </a:p>
        </p:txBody>
      </p:sp>
      <p:sp>
        <p:nvSpPr>
          <p:cNvPr id="56" name="Google Shape;56;p1"/>
          <p:cNvSpPr txBox="1"/>
          <p:nvPr/>
        </p:nvSpPr>
        <p:spPr>
          <a:xfrm>
            <a:off x="2186100" y="5388800"/>
            <a:ext cx="7819800" cy="15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Internal Guide</a:t>
            </a:r>
            <a:endParaRPr b="1" i="0" sz="20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Dr. Veena </a:t>
            </a:r>
            <a:r>
              <a:rPr lang="en-US" sz="2000"/>
              <a:t>D</a:t>
            </a:r>
            <a:r>
              <a:rPr b="0" i="0" lang="en-US" sz="2000" u="none" cap="none" strike="noStrike">
                <a:solidFill>
                  <a:srgbClr val="000000"/>
                </a:solidFill>
                <a:latin typeface="Arial"/>
                <a:ea typeface="Arial"/>
                <a:cs typeface="Arial"/>
                <a:sym typeface="Arial"/>
              </a:rPr>
              <a:t>evi S .V </a:t>
            </a:r>
            <a:endParaRPr b="0" i="0" sz="20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Associate Professor </a:t>
            </a:r>
            <a:endParaRPr b="0" i="0" sz="20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Department of Electronics &amp; Communication Engineering</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0"/>
          <p:cNvSpPr txBox="1"/>
          <p:nvPr>
            <p:ph type="title"/>
          </p:nvPr>
        </p:nvSpPr>
        <p:spPr>
          <a:xfrm>
            <a:off x="2307725" y="223575"/>
            <a:ext cx="7703700" cy="559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22" name="Google Shape;122;p10"/>
          <p:cNvSpPr txBox="1"/>
          <p:nvPr>
            <p:ph idx="1" type="body"/>
          </p:nvPr>
        </p:nvSpPr>
        <p:spPr>
          <a:xfrm>
            <a:off x="165375" y="834625"/>
            <a:ext cx="11682000" cy="560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2100">
                <a:latin typeface="Times New Roman"/>
                <a:ea typeface="Times New Roman"/>
                <a:cs typeface="Times New Roman"/>
                <a:sym typeface="Times New Roman"/>
              </a:rPr>
              <a:t>2.  Image Preprocessing:</a:t>
            </a:r>
            <a:endParaRPr b="1" sz="21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Initial preprocessing steps such as:</a:t>
            </a:r>
            <a:endParaRPr sz="2100">
              <a:latin typeface="Times New Roman"/>
              <a:ea typeface="Times New Roman"/>
              <a:cs typeface="Times New Roman"/>
              <a:sym typeface="Times New Roman"/>
            </a:endParaRPr>
          </a:p>
          <a:p>
            <a:pPr indent="-361950" lvl="0" marL="457200" rtl="0" algn="just">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resizing ( resized to 640x640) </a:t>
            </a:r>
            <a:endParaRPr sz="2100">
              <a:latin typeface="Times New Roman"/>
              <a:ea typeface="Times New Roman"/>
              <a:cs typeface="Times New Roman"/>
              <a:sym typeface="Times New Roman"/>
            </a:endParaRPr>
          </a:p>
          <a:p>
            <a:pPr indent="-361950" lvl="0" marL="457200" rtl="0" algn="just">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noise reduction</a:t>
            </a:r>
            <a:endParaRPr sz="2100">
              <a:latin typeface="Times New Roman"/>
              <a:ea typeface="Times New Roman"/>
              <a:cs typeface="Times New Roman"/>
              <a:sym typeface="Times New Roman"/>
            </a:endParaRPr>
          </a:p>
          <a:p>
            <a:pPr indent="-361950" lvl="0" marL="457200" rtl="0" algn="just">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image enhancement </a:t>
            </a:r>
            <a:endParaRPr sz="2100">
              <a:latin typeface="Times New Roman"/>
              <a:ea typeface="Times New Roman"/>
              <a:cs typeface="Times New Roman"/>
              <a:sym typeface="Times New Roman"/>
            </a:endParaRPr>
          </a:p>
          <a:p>
            <a:pPr indent="-361950" lvl="0" marL="457200" rtl="0" algn="just">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Data Augmentation </a:t>
            </a:r>
            <a:endParaRPr sz="21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US" sz="2100">
                <a:latin typeface="Times New Roman"/>
                <a:ea typeface="Times New Roman"/>
                <a:cs typeface="Times New Roman"/>
                <a:sym typeface="Times New Roman"/>
              </a:rPr>
              <a:t>have been implemented to improve the quality of input data for Model Training .</a:t>
            </a:r>
            <a:endParaRPr sz="21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2100">
              <a:latin typeface="Times New Roman"/>
              <a:ea typeface="Times New Roman"/>
              <a:cs typeface="Times New Roman"/>
              <a:sym typeface="Times New Roman"/>
            </a:endParaRPr>
          </a:p>
          <a:p>
            <a:pPr indent="0" lvl="0" marL="0" rtl="0" algn="just">
              <a:lnSpc>
                <a:spcPct val="100000"/>
              </a:lnSpc>
              <a:spcBef>
                <a:spcPts val="0"/>
              </a:spcBef>
              <a:spcAft>
                <a:spcPts val="0"/>
              </a:spcAft>
              <a:buSzPts val="1100"/>
              <a:buFont typeface="Arial"/>
              <a:buNone/>
            </a:pPr>
            <a:r>
              <a:t/>
            </a:r>
            <a:endParaRPr sz="2100">
              <a:latin typeface="Times New Roman"/>
              <a:ea typeface="Times New Roman"/>
              <a:cs typeface="Times New Roman"/>
              <a:sym typeface="Times New Roman"/>
            </a:endParaRPr>
          </a:p>
        </p:txBody>
      </p:sp>
      <p:pic>
        <p:nvPicPr>
          <p:cNvPr id="123" name="Google Shape;123;p10"/>
          <p:cNvPicPr preferRelativeResize="0"/>
          <p:nvPr/>
        </p:nvPicPr>
        <p:blipFill rotWithShape="1">
          <a:blip r:embed="rId3">
            <a:alphaModFix/>
          </a:blip>
          <a:srcRect b="0" l="0" r="0" t="0"/>
          <a:stretch/>
        </p:blipFill>
        <p:spPr>
          <a:xfrm>
            <a:off x="2991700" y="3432950"/>
            <a:ext cx="6335750" cy="289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2318749"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29" name="Google Shape;129;p11"/>
          <p:cNvSpPr txBox="1"/>
          <p:nvPr>
            <p:ph idx="1" type="body"/>
          </p:nvPr>
        </p:nvSpPr>
        <p:spPr>
          <a:xfrm>
            <a:off x="283050" y="914099"/>
            <a:ext cx="11625900" cy="596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SzPts val="1400"/>
              <a:buNone/>
            </a:pPr>
            <a:r>
              <a:rPr b="1" lang="en-US" sz="2000">
                <a:solidFill>
                  <a:schemeClr val="dk1"/>
                </a:solidFill>
                <a:latin typeface="Times"/>
                <a:ea typeface="Times"/>
                <a:cs typeface="Times"/>
                <a:sym typeface="Times"/>
              </a:rPr>
              <a:t>Noise Reduction</a:t>
            </a:r>
            <a:endParaRPr sz="2000">
              <a:latin typeface="Times New Roman"/>
              <a:ea typeface="Times New Roman"/>
              <a:cs typeface="Times New Roman"/>
              <a:sym typeface="Times New Roman"/>
            </a:endParaRPr>
          </a:p>
        </p:txBody>
      </p:sp>
      <p:pic>
        <p:nvPicPr>
          <p:cNvPr id="130" name="Google Shape;130;p11" title="img_001.jpg"/>
          <p:cNvPicPr preferRelativeResize="0"/>
          <p:nvPr/>
        </p:nvPicPr>
        <p:blipFill rotWithShape="1">
          <a:blip r:embed="rId3">
            <a:alphaModFix/>
          </a:blip>
          <a:srcRect b="0" l="0" r="0" t="0"/>
          <a:stretch/>
        </p:blipFill>
        <p:spPr>
          <a:xfrm>
            <a:off x="7618775" y="1596238"/>
            <a:ext cx="3244200" cy="2317375"/>
          </a:xfrm>
          <a:prstGeom prst="rect">
            <a:avLst/>
          </a:prstGeom>
          <a:noFill/>
          <a:ln>
            <a:noFill/>
          </a:ln>
        </p:spPr>
      </p:pic>
      <p:pic>
        <p:nvPicPr>
          <p:cNvPr id="131" name="Google Shape;131;p11" title="img_001.jpg"/>
          <p:cNvPicPr preferRelativeResize="0"/>
          <p:nvPr/>
        </p:nvPicPr>
        <p:blipFill rotWithShape="1">
          <a:blip r:embed="rId4">
            <a:alphaModFix/>
          </a:blip>
          <a:srcRect b="0" l="0" r="0" t="0"/>
          <a:stretch/>
        </p:blipFill>
        <p:spPr>
          <a:xfrm>
            <a:off x="1836725" y="1596238"/>
            <a:ext cx="3244200" cy="2317375"/>
          </a:xfrm>
          <a:prstGeom prst="rect">
            <a:avLst/>
          </a:prstGeom>
          <a:noFill/>
          <a:ln>
            <a:noFill/>
          </a:ln>
        </p:spPr>
      </p:pic>
      <p:sp>
        <p:nvSpPr>
          <p:cNvPr id="132" name="Google Shape;132;p11"/>
          <p:cNvSpPr/>
          <p:nvPr/>
        </p:nvSpPr>
        <p:spPr>
          <a:xfrm>
            <a:off x="5401613" y="2413588"/>
            <a:ext cx="1786200" cy="3750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1"/>
          <p:cNvSpPr txBox="1"/>
          <p:nvPr/>
        </p:nvSpPr>
        <p:spPr>
          <a:xfrm>
            <a:off x="517850" y="4375250"/>
            <a:ext cx="11368800" cy="2229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Times New Roman"/>
              <a:buChar char="-"/>
            </a:pPr>
            <a:r>
              <a:rPr b="0" i="0" lang="en-US" sz="2000" u="none" cap="none" strike="noStrike">
                <a:solidFill>
                  <a:srgbClr val="000000"/>
                </a:solidFill>
                <a:latin typeface="Times New Roman"/>
                <a:ea typeface="Times New Roman"/>
                <a:cs typeface="Times New Roman"/>
                <a:sym typeface="Times New Roman"/>
              </a:rPr>
              <a:t>To enhance image quality and minimize unwanted artifacts, noise reduction was performed using the Gaussian filtering algorithm.</a:t>
            </a: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It applies a </a:t>
            </a:r>
            <a:r>
              <a:rPr b="1" i="0" lang="en-US" sz="2000" u="none" cap="none" strike="noStrike">
                <a:solidFill>
                  <a:schemeClr val="dk1"/>
                </a:solidFill>
                <a:latin typeface="Times New Roman"/>
                <a:ea typeface="Times New Roman"/>
                <a:cs typeface="Times New Roman"/>
                <a:sym typeface="Times New Roman"/>
              </a:rPr>
              <a:t>Gaussian function</a:t>
            </a:r>
            <a:r>
              <a:rPr b="0" i="0" lang="en-US" sz="2000" u="none" cap="none" strike="noStrike">
                <a:solidFill>
                  <a:schemeClr val="dk1"/>
                </a:solidFill>
                <a:latin typeface="Times New Roman"/>
                <a:ea typeface="Times New Roman"/>
                <a:cs typeface="Times New Roman"/>
                <a:sym typeface="Times New Roman"/>
              </a:rPr>
              <a:t> (a bell-shaped curve) to </a:t>
            </a:r>
            <a:r>
              <a:rPr b="1" i="0" lang="en-US" sz="2000" u="none" cap="none" strike="noStrike">
                <a:solidFill>
                  <a:schemeClr val="dk1"/>
                </a:solidFill>
                <a:latin typeface="Times New Roman"/>
                <a:ea typeface="Times New Roman"/>
                <a:cs typeface="Times New Roman"/>
                <a:sym typeface="Times New Roman"/>
              </a:rPr>
              <a:t>blur</a:t>
            </a:r>
            <a:r>
              <a:rPr b="0" i="0" lang="en-US" sz="2000" u="none" cap="none" strike="noStrike">
                <a:solidFill>
                  <a:schemeClr val="dk1"/>
                </a:solidFill>
                <a:latin typeface="Times New Roman"/>
                <a:ea typeface="Times New Roman"/>
                <a:cs typeface="Times New Roman"/>
                <a:sym typeface="Times New Roman"/>
              </a:rPr>
              <a:t> the image.</a:t>
            </a:r>
            <a:endParaRPr b="0" i="0" sz="2000" u="none" cap="none" strike="noStrike">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This is done by averaging each pixel's value with its neighbors, with closer pixels weighted more heavily.</a:t>
            </a:r>
            <a:endParaRPr b="0" i="0" sz="2000" u="none" cap="none" strike="noStrike">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It effectively removes </a:t>
            </a:r>
            <a:r>
              <a:rPr b="1" i="0" lang="en-US" sz="2000" u="none" cap="none" strike="noStrike">
                <a:solidFill>
                  <a:schemeClr val="dk1"/>
                </a:solidFill>
                <a:latin typeface="Times New Roman"/>
                <a:ea typeface="Times New Roman"/>
                <a:cs typeface="Times New Roman"/>
                <a:sym typeface="Times New Roman"/>
              </a:rPr>
              <a:t>high-frequency noise</a:t>
            </a:r>
            <a:r>
              <a:rPr b="0" i="0" lang="en-US" sz="2000" u="none" cap="none" strike="noStrike">
                <a:solidFill>
                  <a:schemeClr val="dk1"/>
                </a:solidFill>
                <a:latin typeface="Times New Roman"/>
                <a:ea typeface="Times New Roman"/>
                <a:cs typeface="Times New Roman"/>
                <a:sym typeface="Times New Roman"/>
              </a:rPr>
              <a:t> (random variation in brightness or color).</a:t>
            </a:r>
            <a:endParaRPr b="0" i="0" sz="20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2"/>
          <p:cNvSpPr txBox="1"/>
          <p:nvPr>
            <p:ph type="title"/>
          </p:nvPr>
        </p:nvSpPr>
        <p:spPr>
          <a:xfrm>
            <a:off x="2318749"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39" name="Google Shape;139;p12"/>
          <p:cNvSpPr txBox="1"/>
          <p:nvPr>
            <p:ph idx="1" type="body"/>
          </p:nvPr>
        </p:nvSpPr>
        <p:spPr>
          <a:xfrm>
            <a:off x="283050" y="914099"/>
            <a:ext cx="11625900" cy="596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SzPts val="1400"/>
              <a:buNone/>
            </a:pPr>
            <a:r>
              <a:rPr b="1" lang="en-US" sz="2000">
                <a:solidFill>
                  <a:schemeClr val="dk1"/>
                </a:solidFill>
                <a:latin typeface="Times"/>
                <a:ea typeface="Times"/>
                <a:cs typeface="Times"/>
                <a:sym typeface="Times"/>
              </a:rPr>
              <a:t>Image Enhancement: </a:t>
            </a:r>
            <a:endParaRPr sz="2000">
              <a:latin typeface="Times New Roman"/>
              <a:ea typeface="Times New Roman"/>
              <a:cs typeface="Times New Roman"/>
              <a:sym typeface="Times New Roman"/>
            </a:endParaRPr>
          </a:p>
        </p:txBody>
      </p:sp>
      <p:pic>
        <p:nvPicPr>
          <p:cNvPr id="140" name="Google Shape;140;p12" title="img_001.jpg"/>
          <p:cNvPicPr preferRelativeResize="0"/>
          <p:nvPr/>
        </p:nvPicPr>
        <p:blipFill rotWithShape="1">
          <a:blip r:embed="rId3">
            <a:alphaModFix/>
          </a:blip>
          <a:srcRect b="0" l="0" r="0" t="0"/>
          <a:stretch/>
        </p:blipFill>
        <p:spPr>
          <a:xfrm>
            <a:off x="7618775" y="1596238"/>
            <a:ext cx="3244200" cy="2317375"/>
          </a:xfrm>
          <a:prstGeom prst="rect">
            <a:avLst/>
          </a:prstGeom>
          <a:noFill/>
          <a:ln>
            <a:noFill/>
          </a:ln>
        </p:spPr>
      </p:pic>
      <p:pic>
        <p:nvPicPr>
          <p:cNvPr id="141" name="Google Shape;141;p12" title="img_001.jpg"/>
          <p:cNvPicPr preferRelativeResize="0"/>
          <p:nvPr/>
        </p:nvPicPr>
        <p:blipFill rotWithShape="1">
          <a:blip r:embed="rId4">
            <a:alphaModFix/>
          </a:blip>
          <a:srcRect b="0" l="0" r="0" t="0"/>
          <a:stretch/>
        </p:blipFill>
        <p:spPr>
          <a:xfrm>
            <a:off x="1836725" y="1596238"/>
            <a:ext cx="3244200" cy="2317375"/>
          </a:xfrm>
          <a:prstGeom prst="rect">
            <a:avLst/>
          </a:prstGeom>
          <a:noFill/>
          <a:ln>
            <a:noFill/>
          </a:ln>
        </p:spPr>
      </p:pic>
      <p:sp>
        <p:nvSpPr>
          <p:cNvPr id="142" name="Google Shape;142;p12"/>
          <p:cNvSpPr/>
          <p:nvPr/>
        </p:nvSpPr>
        <p:spPr>
          <a:xfrm>
            <a:off x="5401613" y="2413588"/>
            <a:ext cx="1786200" cy="3750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2"/>
          <p:cNvSpPr txBox="1"/>
          <p:nvPr/>
        </p:nvSpPr>
        <p:spPr>
          <a:xfrm>
            <a:off x="517850" y="4375250"/>
            <a:ext cx="11368800" cy="2229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it used to </a:t>
            </a:r>
            <a:r>
              <a:rPr b="1" i="0" lang="en-US" sz="2000" u="none" cap="none" strike="noStrike">
                <a:solidFill>
                  <a:schemeClr val="dk1"/>
                </a:solidFill>
                <a:latin typeface="Times New Roman"/>
                <a:ea typeface="Times New Roman"/>
                <a:cs typeface="Times New Roman"/>
                <a:sym typeface="Times New Roman"/>
              </a:rPr>
              <a:t>improve the visual quality</a:t>
            </a:r>
            <a:r>
              <a:rPr b="0" i="0" lang="en-US" sz="2000" u="none" cap="none" strike="noStrike">
                <a:solidFill>
                  <a:schemeClr val="dk1"/>
                </a:solidFill>
                <a:latin typeface="Times New Roman"/>
                <a:ea typeface="Times New Roman"/>
                <a:cs typeface="Times New Roman"/>
                <a:sym typeface="Times New Roman"/>
              </a:rPr>
              <a:t> of an image or make certain features more distinguishable for further analysis.</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It helps in making key features (like cracks, textures, or object boundaries) </a:t>
            </a:r>
            <a:r>
              <a:rPr b="1" i="0" lang="en-US" sz="2000" u="none" cap="none" strike="noStrike">
                <a:solidFill>
                  <a:schemeClr val="dk1"/>
                </a:solidFill>
                <a:latin typeface="Times New Roman"/>
                <a:ea typeface="Times New Roman"/>
                <a:cs typeface="Times New Roman"/>
                <a:sym typeface="Times New Roman"/>
              </a:rPr>
              <a:t>more visible</a:t>
            </a:r>
            <a:r>
              <a:rPr b="0" i="0" lang="en-US" sz="2000" u="none" cap="none" strike="noStrike">
                <a:solidFill>
                  <a:schemeClr val="dk1"/>
                </a:solidFill>
                <a:latin typeface="Times New Roman"/>
                <a:ea typeface="Times New Roman"/>
                <a:cs typeface="Times New Roman"/>
                <a:sym typeface="Times New Roman"/>
              </a:rPr>
              <a:t> and </a:t>
            </a:r>
            <a:r>
              <a:rPr b="1" i="0" lang="en-US" sz="2000" u="none" cap="none" strike="noStrike">
                <a:solidFill>
                  <a:schemeClr val="dk1"/>
                </a:solidFill>
                <a:latin typeface="Times New Roman"/>
                <a:ea typeface="Times New Roman"/>
                <a:cs typeface="Times New Roman"/>
                <a:sym typeface="Times New Roman"/>
              </a:rPr>
              <a:t>easier to detect</a:t>
            </a:r>
            <a:r>
              <a:rPr b="0" i="0" lang="en-US" sz="2000" u="none" cap="none" strike="noStrike">
                <a:solidFill>
                  <a:schemeClr val="dk1"/>
                </a:solidFill>
                <a:latin typeface="Times New Roman"/>
                <a:ea typeface="Times New Roman"/>
                <a:cs typeface="Times New Roman"/>
                <a:sym typeface="Times New Roman"/>
              </a:rPr>
              <a:t>, especially in applications like cashew grading, medical imaging, or surveillance.</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3"/>
          <p:cNvSpPr txBox="1"/>
          <p:nvPr>
            <p:ph type="title"/>
          </p:nvPr>
        </p:nvSpPr>
        <p:spPr>
          <a:xfrm>
            <a:off x="2318749"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49" name="Google Shape;149;p13"/>
          <p:cNvSpPr txBox="1"/>
          <p:nvPr>
            <p:ph idx="1" type="body"/>
          </p:nvPr>
        </p:nvSpPr>
        <p:spPr>
          <a:xfrm>
            <a:off x="283050" y="914095"/>
            <a:ext cx="11625900" cy="25038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400"/>
              </a:spcBef>
              <a:spcAft>
                <a:spcPts val="0"/>
              </a:spcAft>
              <a:buSzPts val="1100"/>
              <a:buFont typeface="Arial"/>
              <a:buNone/>
            </a:pPr>
            <a:r>
              <a:rPr b="1" lang="en-US" sz="2000">
                <a:solidFill>
                  <a:schemeClr val="dk1"/>
                </a:solidFill>
                <a:latin typeface="Times"/>
                <a:ea typeface="Times"/>
                <a:cs typeface="Times"/>
                <a:sym typeface="Times"/>
              </a:rPr>
              <a:t>Augmentation Settings</a:t>
            </a:r>
            <a:endParaRPr sz="2000">
              <a:solidFill>
                <a:schemeClr val="dk1"/>
              </a:solidFill>
              <a:latin typeface="Times"/>
              <a:ea typeface="Times"/>
              <a:cs typeface="Times"/>
              <a:sym typeface="Times"/>
            </a:endParaRPr>
          </a:p>
          <a:p>
            <a:pPr indent="-330200" lvl="0" marL="457200" rtl="0" algn="l">
              <a:lnSpc>
                <a:spcPct val="115000"/>
              </a:lnSpc>
              <a:spcBef>
                <a:spcPts val="1200"/>
              </a:spcBef>
              <a:spcAft>
                <a:spcPts val="0"/>
              </a:spcAft>
              <a:buClr>
                <a:schemeClr val="dk1"/>
              </a:buClr>
              <a:buSzPts val="1600"/>
              <a:buFont typeface="Times"/>
              <a:buChar char="●"/>
            </a:pPr>
            <a:r>
              <a:rPr b="1" lang="en-US" sz="1600">
                <a:solidFill>
                  <a:schemeClr val="dk1"/>
                </a:solidFill>
                <a:latin typeface="Times"/>
                <a:ea typeface="Times"/>
                <a:cs typeface="Times"/>
                <a:sym typeface="Times"/>
              </a:rPr>
              <a:t>Techniques Applied:</a:t>
            </a:r>
            <a:endParaRPr b="1"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latin typeface="Times"/>
                <a:ea typeface="Times"/>
                <a:cs typeface="Times"/>
                <a:sym typeface="Times"/>
              </a:rPr>
              <a:t>💧 </a:t>
            </a:r>
            <a:r>
              <a:rPr b="1" lang="en-US" sz="1600">
                <a:solidFill>
                  <a:schemeClr val="dk1"/>
                </a:solidFill>
                <a:latin typeface="Times"/>
                <a:ea typeface="Times"/>
                <a:cs typeface="Times"/>
                <a:sym typeface="Times"/>
              </a:rPr>
              <a:t>Blur: </a:t>
            </a:r>
            <a:r>
              <a:rPr lang="en-US" sz="1600">
                <a:solidFill>
                  <a:schemeClr val="dk1"/>
                </a:solidFill>
                <a:latin typeface="Times"/>
                <a:ea typeface="Times"/>
                <a:cs typeface="Times"/>
                <a:sym typeface="Times"/>
              </a:rPr>
              <a:t>Gaussian blur applied up to </a:t>
            </a:r>
            <a:r>
              <a:rPr b="1" lang="en-US" sz="1600">
                <a:solidFill>
                  <a:schemeClr val="dk1"/>
                </a:solidFill>
                <a:latin typeface="Times"/>
                <a:ea typeface="Times"/>
                <a:cs typeface="Times"/>
                <a:sym typeface="Times"/>
              </a:rPr>
              <a:t>5 pixels</a:t>
            </a:r>
            <a:endParaRPr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latin typeface="Times"/>
                <a:ea typeface="Times"/>
                <a:cs typeface="Times"/>
                <a:sym typeface="Times"/>
              </a:rPr>
              <a:t>🔁 </a:t>
            </a:r>
            <a:r>
              <a:rPr b="1" lang="en-US" sz="1600">
                <a:solidFill>
                  <a:schemeClr val="dk1"/>
                </a:solidFill>
                <a:latin typeface="Times"/>
                <a:ea typeface="Times"/>
                <a:cs typeface="Times"/>
                <a:sym typeface="Times"/>
              </a:rPr>
              <a:t>Rotation: </a:t>
            </a:r>
            <a:r>
              <a:rPr lang="en-US" sz="1600">
                <a:solidFill>
                  <a:schemeClr val="dk1"/>
                </a:solidFill>
                <a:latin typeface="Times"/>
                <a:ea typeface="Times"/>
                <a:cs typeface="Times"/>
                <a:sym typeface="Times"/>
              </a:rPr>
              <a:t>Random angle between </a:t>
            </a:r>
            <a:r>
              <a:rPr b="1" lang="en-US" sz="1600">
                <a:solidFill>
                  <a:schemeClr val="dk1"/>
                </a:solidFill>
                <a:latin typeface="Times"/>
                <a:ea typeface="Times"/>
                <a:cs typeface="Times"/>
                <a:sym typeface="Times"/>
              </a:rPr>
              <a:t>-45° to +45°</a:t>
            </a:r>
            <a:endParaRPr b="1"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latin typeface="Times"/>
                <a:ea typeface="Times"/>
                <a:cs typeface="Times"/>
                <a:sym typeface="Times"/>
              </a:rPr>
              <a:t>💡 </a:t>
            </a:r>
            <a:r>
              <a:rPr b="1" lang="en-US" sz="1600">
                <a:solidFill>
                  <a:schemeClr val="dk1"/>
                </a:solidFill>
                <a:latin typeface="Times"/>
                <a:ea typeface="Times"/>
                <a:cs typeface="Times"/>
                <a:sym typeface="Times"/>
              </a:rPr>
              <a:t>Brightness: </a:t>
            </a:r>
            <a:r>
              <a:rPr lang="en-US" sz="1600">
                <a:solidFill>
                  <a:schemeClr val="dk1"/>
                </a:solidFill>
                <a:latin typeface="Times"/>
                <a:ea typeface="Times"/>
                <a:cs typeface="Times"/>
                <a:sym typeface="Times"/>
              </a:rPr>
              <a:t>Adjusted randomly between </a:t>
            </a:r>
            <a:r>
              <a:rPr b="1" lang="en-US" sz="1600">
                <a:solidFill>
                  <a:schemeClr val="dk1"/>
                </a:solidFill>
                <a:latin typeface="Times"/>
                <a:ea typeface="Times"/>
                <a:cs typeface="Times"/>
                <a:sym typeface="Times"/>
              </a:rPr>
              <a:t>-25% to +25%</a:t>
            </a:r>
            <a:endParaRPr b="1"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latin typeface="Times"/>
                <a:ea typeface="Times"/>
                <a:cs typeface="Times"/>
                <a:sym typeface="Times"/>
              </a:rPr>
              <a:t>🌗 </a:t>
            </a:r>
            <a:r>
              <a:rPr b="1" lang="en-US" sz="1600">
                <a:solidFill>
                  <a:schemeClr val="dk1"/>
                </a:solidFill>
                <a:latin typeface="Times"/>
                <a:ea typeface="Times"/>
                <a:cs typeface="Times"/>
                <a:sym typeface="Times"/>
              </a:rPr>
              <a:t>Exposure: </a:t>
            </a:r>
            <a:r>
              <a:rPr lang="en-US" sz="1600">
                <a:solidFill>
                  <a:schemeClr val="dk1"/>
                </a:solidFill>
                <a:latin typeface="Times"/>
                <a:ea typeface="Times"/>
                <a:cs typeface="Times"/>
                <a:sym typeface="Times"/>
              </a:rPr>
              <a:t>Adjusted between </a:t>
            </a:r>
            <a:r>
              <a:rPr b="1" lang="en-US" sz="1600">
                <a:solidFill>
                  <a:schemeClr val="dk1"/>
                </a:solidFill>
                <a:latin typeface="Times"/>
                <a:ea typeface="Times"/>
                <a:cs typeface="Times"/>
                <a:sym typeface="Times"/>
              </a:rPr>
              <a:t>-10% to +10%</a:t>
            </a:r>
            <a:endParaRPr b="1" sz="1600">
              <a:solidFill>
                <a:schemeClr val="dk1"/>
              </a:solidFill>
              <a:latin typeface="Times"/>
              <a:ea typeface="Times"/>
              <a:cs typeface="Times"/>
              <a:sym typeface="Times"/>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latin typeface="Times"/>
                <a:ea typeface="Times"/>
                <a:cs typeface="Times"/>
                <a:sym typeface="Times"/>
              </a:rPr>
              <a:t>🔄 </a:t>
            </a:r>
            <a:r>
              <a:rPr b="1" lang="en-US" sz="1600">
                <a:solidFill>
                  <a:schemeClr val="dk1"/>
                </a:solidFill>
                <a:latin typeface="Times"/>
                <a:ea typeface="Times"/>
                <a:cs typeface="Times"/>
                <a:sym typeface="Times"/>
              </a:rPr>
              <a:t>Flip: </a:t>
            </a:r>
            <a:r>
              <a:rPr lang="en-US" sz="1600">
                <a:solidFill>
                  <a:schemeClr val="dk1"/>
                </a:solidFill>
                <a:latin typeface="Times"/>
                <a:ea typeface="Times"/>
                <a:cs typeface="Times"/>
                <a:sym typeface="Times"/>
              </a:rPr>
              <a:t>Horizontal, Vertical</a:t>
            </a:r>
            <a:endParaRPr sz="1600">
              <a:latin typeface="Times New Roman"/>
              <a:ea typeface="Times New Roman"/>
              <a:cs typeface="Times New Roman"/>
              <a:sym typeface="Times New Roman"/>
            </a:endParaRPr>
          </a:p>
        </p:txBody>
      </p:sp>
      <p:pic>
        <p:nvPicPr>
          <p:cNvPr id="150" name="Google Shape;150;p13" title="cashew_aug_collage.jpg"/>
          <p:cNvPicPr preferRelativeResize="0"/>
          <p:nvPr/>
        </p:nvPicPr>
        <p:blipFill rotWithShape="1">
          <a:blip r:embed="rId3">
            <a:alphaModFix/>
          </a:blip>
          <a:srcRect b="0" l="0" r="0" t="0"/>
          <a:stretch/>
        </p:blipFill>
        <p:spPr>
          <a:xfrm>
            <a:off x="152400" y="3669545"/>
            <a:ext cx="11887201" cy="19528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4"/>
          <p:cNvSpPr txBox="1"/>
          <p:nvPr>
            <p:ph type="title"/>
          </p:nvPr>
        </p:nvSpPr>
        <p:spPr>
          <a:xfrm>
            <a:off x="2212499" y="179825"/>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56" name="Google Shape;156;p14"/>
          <p:cNvSpPr txBox="1"/>
          <p:nvPr>
            <p:ph idx="1" type="body"/>
          </p:nvPr>
        </p:nvSpPr>
        <p:spPr>
          <a:xfrm>
            <a:off x="577000" y="1047450"/>
            <a:ext cx="11331900" cy="5118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300">
                <a:solidFill>
                  <a:schemeClr val="dk1"/>
                </a:solidFill>
                <a:latin typeface="Times New Roman"/>
                <a:ea typeface="Times New Roman"/>
                <a:cs typeface="Times New Roman"/>
                <a:sym typeface="Times New Roman"/>
              </a:rPr>
              <a:t>3. Apply AI techniques(YOLO v5):</a:t>
            </a:r>
            <a:endParaRPr b="1" sz="2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2100">
                <a:solidFill>
                  <a:schemeClr val="dk1"/>
                </a:solidFill>
                <a:latin typeface="Times New Roman"/>
                <a:ea typeface="Times New Roman"/>
                <a:cs typeface="Times New Roman"/>
                <a:sym typeface="Times New Roman"/>
              </a:rPr>
              <a:t>Deep learning techniques have been applied to train a model that can detect, classify, and grade cashew kernels based on the extracted features. </a:t>
            </a:r>
            <a:endParaRPr sz="21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400"/>
              <a:buNone/>
            </a:pPr>
            <a:r>
              <a:t/>
            </a:r>
            <a:endParaRPr sz="21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rPr lang="en-US" sz="2100">
                <a:solidFill>
                  <a:schemeClr val="dk1"/>
                </a:solidFill>
                <a:latin typeface="Times New Roman"/>
                <a:ea typeface="Times New Roman"/>
                <a:cs typeface="Times New Roman"/>
                <a:sym typeface="Times New Roman"/>
              </a:rPr>
              <a:t>The model has been validated on test images, showing promising results in distinguishing between  kernels grades into appropriate categories.</a:t>
            </a:r>
            <a:endParaRPr sz="21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400"/>
              <a:buNone/>
            </a:pPr>
            <a:r>
              <a:t/>
            </a:r>
            <a:endParaRPr sz="21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2600"/>
              <a:buFont typeface="Noto Sans Symbols"/>
              <a:buNone/>
            </a:pPr>
            <a:r>
              <a:rPr lang="en-US" sz="2100">
                <a:latin typeface="Times New Roman"/>
                <a:ea typeface="Times New Roman"/>
                <a:cs typeface="Times New Roman"/>
                <a:sym typeface="Times New Roman"/>
              </a:rPr>
              <a:t> </a:t>
            </a:r>
            <a:r>
              <a:rPr b="1" lang="en-US" sz="2100">
                <a:solidFill>
                  <a:schemeClr val="dk1"/>
                </a:solidFill>
                <a:latin typeface="Times"/>
                <a:ea typeface="Times"/>
                <a:cs typeface="Times"/>
                <a:sym typeface="Times"/>
              </a:rPr>
              <a:t>Dataset Setup</a:t>
            </a:r>
            <a:endParaRPr b="1" sz="2100">
              <a:solidFill>
                <a:schemeClr val="dk1"/>
              </a:solidFill>
              <a:latin typeface="Times"/>
              <a:ea typeface="Times"/>
              <a:cs typeface="Times"/>
              <a:sym typeface="Times"/>
            </a:endParaRPr>
          </a:p>
          <a:p>
            <a:pPr indent="-361950" lvl="0" marL="457200" rtl="0" algn="l">
              <a:lnSpc>
                <a:spcPct val="115000"/>
              </a:lnSpc>
              <a:spcBef>
                <a:spcPts val="1200"/>
              </a:spcBef>
              <a:spcAft>
                <a:spcPts val="0"/>
              </a:spcAft>
              <a:buClr>
                <a:schemeClr val="dk1"/>
              </a:buClr>
              <a:buSzPts val="2100"/>
              <a:buChar char="●"/>
            </a:pPr>
            <a:r>
              <a:rPr lang="en-US" sz="2100">
                <a:solidFill>
                  <a:schemeClr val="dk1"/>
                </a:solidFill>
                <a:latin typeface="Times"/>
                <a:ea typeface="Times"/>
                <a:cs typeface="Times"/>
                <a:sym typeface="Times"/>
              </a:rPr>
              <a:t>Total Images: </a:t>
            </a:r>
            <a:r>
              <a:rPr b="1" lang="en-US" sz="2100">
                <a:solidFill>
                  <a:schemeClr val="dk1"/>
                </a:solidFill>
                <a:latin typeface="Times"/>
                <a:ea typeface="Times"/>
                <a:cs typeface="Times"/>
                <a:sym typeface="Times"/>
              </a:rPr>
              <a:t>1500+</a:t>
            </a:r>
            <a:endParaRPr b="1" sz="2100">
              <a:solidFill>
                <a:schemeClr val="dk1"/>
              </a:solidFill>
              <a:latin typeface="Times"/>
              <a:ea typeface="Times"/>
              <a:cs typeface="Times"/>
              <a:sym typeface="Times"/>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latin typeface="Times"/>
                <a:ea typeface="Times"/>
                <a:cs typeface="Times"/>
                <a:sym typeface="Times"/>
              </a:rPr>
              <a:t>Classes: </a:t>
            </a:r>
            <a:r>
              <a:rPr b="1" lang="en-US" sz="2100">
                <a:solidFill>
                  <a:schemeClr val="dk1"/>
                </a:solidFill>
                <a:latin typeface="Times"/>
                <a:ea typeface="Times"/>
                <a:cs typeface="Times"/>
                <a:sym typeface="Times"/>
              </a:rPr>
              <a:t>W180, W300, W500</a:t>
            </a:r>
            <a:endParaRPr b="1" sz="2100">
              <a:solidFill>
                <a:schemeClr val="dk1"/>
              </a:solidFill>
              <a:latin typeface="Times"/>
              <a:ea typeface="Times"/>
              <a:cs typeface="Times"/>
              <a:sym typeface="Times"/>
            </a:endParaRPr>
          </a:p>
          <a:p>
            <a:pPr indent="-361950" lvl="0" marL="457200" rtl="0" algn="l">
              <a:lnSpc>
                <a:spcPct val="115000"/>
              </a:lnSpc>
              <a:spcBef>
                <a:spcPts val="0"/>
              </a:spcBef>
              <a:spcAft>
                <a:spcPts val="0"/>
              </a:spcAft>
              <a:buClr>
                <a:schemeClr val="dk1"/>
              </a:buClr>
              <a:buSzPts val="2100"/>
              <a:buFont typeface="Times"/>
              <a:buChar char="●"/>
            </a:pPr>
            <a:r>
              <a:rPr lang="en-US" sz="2100">
                <a:solidFill>
                  <a:schemeClr val="dk1"/>
                </a:solidFill>
                <a:latin typeface="Times"/>
                <a:ea typeface="Times"/>
                <a:cs typeface="Times"/>
                <a:sym typeface="Times"/>
              </a:rPr>
              <a:t>Split:</a:t>
            </a:r>
            <a:endParaRPr sz="2100">
              <a:solidFill>
                <a:schemeClr val="dk1"/>
              </a:solidFill>
              <a:latin typeface="Times"/>
              <a:ea typeface="Times"/>
              <a:cs typeface="Times"/>
              <a:sym typeface="Times"/>
            </a:endParaRPr>
          </a:p>
          <a:p>
            <a:pPr indent="-361950" lvl="1" marL="914400" rtl="0" algn="l">
              <a:lnSpc>
                <a:spcPct val="115000"/>
              </a:lnSpc>
              <a:spcBef>
                <a:spcPts val="0"/>
              </a:spcBef>
              <a:spcAft>
                <a:spcPts val="0"/>
              </a:spcAft>
              <a:buClr>
                <a:schemeClr val="dk1"/>
              </a:buClr>
              <a:buSzPts val="2100"/>
              <a:buChar char="○"/>
            </a:pPr>
            <a:r>
              <a:rPr b="1" lang="en-US" sz="2100">
                <a:solidFill>
                  <a:schemeClr val="dk1"/>
                </a:solidFill>
                <a:latin typeface="Times"/>
                <a:ea typeface="Times"/>
                <a:cs typeface="Times"/>
                <a:sym typeface="Times"/>
              </a:rPr>
              <a:t>Training</a:t>
            </a:r>
            <a:r>
              <a:rPr lang="en-US" sz="2100">
                <a:solidFill>
                  <a:schemeClr val="dk1"/>
                </a:solidFill>
                <a:latin typeface="Times"/>
                <a:ea typeface="Times"/>
                <a:cs typeface="Times"/>
                <a:sym typeface="Times"/>
              </a:rPr>
              <a:t>: 70%</a:t>
            </a:r>
            <a:endParaRPr sz="2100">
              <a:solidFill>
                <a:schemeClr val="dk1"/>
              </a:solidFill>
              <a:latin typeface="Times"/>
              <a:ea typeface="Times"/>
              <a:cs typeface="Times"/>
              <a:sym typeface="Times"/>
            </a:endParaRPr>
          </a:p>
          <a:p>
            <a:pPr indent="-361950" lvl="1" marL="914400" rtl="0" algn="l">
              <a:lnSpc>
                <a:spcPct val="115000"/>
              </a:lnSpc>
              <a:spcBef>
                <a:spcPts val="0"/>
              </a:spcBef>
              <a:spcAft>
                <a:spcPts val="0"/>
              </a:spcAft>
              <a:buClr>
                <a:schemeClr val="dk1"/>
              </a:buClr>
              <a:buSzPts val="2100"/>
              <a:buChar char="○"/>
            </a:pPr>
            <a:r>
              <a:rPr b="1" lang="en-US" sz="2100">
                <a:solidFill>
                  <a:schemeClr val="dk1"/>
                </a:solidFill>
                <a:latin typeface="Times"/>
                <a:ea typeface="Times"/>
                <a:cs typeface="Times"/>
                <a:sym typeface="Times"/>
              </a:rPr>
              <a:t>Validation</a:t>
            </a:r>
            <a:r>
              <a:rPr lang="en-US" sz="2100">
                <a:solidFill>
                  <a:schemeClr val="dk1"/>
                </a:solidFill>
                <a:latin typeface="Times"/>
                <a:ea typeface="Times"/>
                <a:cs typeface="Times"/>
                <a:sym typeface="Times"/>
              </a:rPr>
              <a:t>: 30%</a:t>
            </a:r>
            <a:endParaRPr sz="2100">
              <a:latin typeface="Times New Roman"/>
              <a:ea typeface="Times New Roman"/>
              <a:cs typeface="Times New Roman"/>
              <a:sym typeface="Times New Roman"/>
            </a:endParaRPr>
          </a:p>
          <a:p>
            <a:pPr indent="0" lvl="0" marL="0" rtl="0" algn="just">
              <a:lnSpc>
                <a:spcPct val="100000"/>
              </a:lnSpc>
              <a:spcBef>
                <a:spcPts val="1200"/>
              </a:spcBef>
              <a:spcAft>
                <a:spcPts val="0"/>
              </a:spcAft>
              <a:buSzPts val="2600"/>
              <a:buFont typeface="Noto Sans Symbols"/>
              <a:buNone/>
            </a:pPr>
            <a:r>
              <a:t/>
            </a:r>
            <a:endParaRPr sz="21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5"/>
          <p:cNvSpPr txBox="1"/>
          <p:nvPr>
            <p:ph type="title"/>
          </p:nvPr>
        </p:nvSpPr>
        <p:spPr>
          <a:xfrm>
            <a:off x="2212499" y="179825"/>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sp>
        <p:nvSpPr>
          <p:cNvPr id="162" name="Google Shape;162;p15"/>
          <p:cNvSpPr txBox="1"/>
          <p:nvPr>
            <p:ph idx="1" type="body"/>
          </p:nvPr>
        </p:nvSpPr>
        <p:spPr>
          <a:xfrm>
            <a:off x="795750" y="1212225"/>
            <a:ext cx="11187900" cy="28893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latin typeface="Times"/>
                <a:ea typeface="Times"/>
                <a:cs typeface="Times"/>
                <a:sym typeface="Times"/>
              </a:rPr>
              <a:t>Training Parameters</a:t>
            </a:r>
            <a:endParaRPr sz="2000">
              <a:solidFill>
                <a:schemeClr val="dk1"/>
              </a:solidFill>
              <a:latin typeface="Times"/>
              <a:ea typeface="Times"/>
              <a:cs typeface="Times"/>
              <a:sym typeface="Times"/>
            </a:endParaRPr>
          </a:p>
          <a:p>
            <a:pPr indent="-355600" lvl="0" marL="457200" rtl="0" algn="l">
              <a:lnSpc>
                <a:spcPct val="115000"/>
              </a:lnSpc>
              <a:spcBef>
                <a:spcPts val="1200"/>
              </a:spcBef>
              <a:spcAft>
                <a:spcPts val="0"/>
              </a:spcAft>
              <a:buClr>
                <a:schemeClr val="dk1"/>
              </a:buClr>
              <a:buSzPts val="2000"/>
              <a:buFont typeface="Times"/>
              <a:buChar char="●"/>
            </a:pPr>
            <a:r>
              <a:rPr lang="en-US" sz="2000">
                <a:solidFill>
                  <a:schemeClr val="dk1"/>
                </a:solidFill>
                <a:latin typeface="Times"/>
                <a:ea typeface="Times"/>
                <a:cs typeface="Times"/>
                <a:sym typeface="Times"/>
              </a:rPr>
              <a:t>Image Size: 640x640</a:t>
            </a:r>
            <a:endParaRPr sz="2000">
              <a:solidFill>
                <a:schemeClr val="dk1"/>
              </a:solidFill>
              <a:latin typeface="Times"/>
              <a:ea typeface="Times"/>
              <a:cs typeface="Times"/>
              <a:sym typeface="Times"/>
            </a:endParaRPr>
          </a:p>
          <a:p>
            <a:pPr indent="-355600" lvl="0" marL="457200" rtl="0" algn="l">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Epochs: 100</a:t>
            </a:r>
            <a:endParaRPr sz="2000">
              <a:solidFill>
                <a:schemeClr val="dk1"/>
              </a:solidFill>
              <a:latin typeface="Times"/>
              <a:ea typeface="Times"/>
              <a:cs typeface="Times"/>
              <a:sym typeface="Times"/>
            </a:endParaRPr>
          </a:p>
          <a:p>
            <a:pPr indent="-355600" lvl="0" marL="457200" rtl="0" algn="l">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Batch Size: 16</a:t>
            </a:r>
            <a:endParaRPr sz="2000">
              <a:solidFill>
                <a:schemeClr val="dk1"/>
              </a:solidFill>
              <a:latin typeface="Times"/>
              <a:ea typeface="Times"/>
              <a:cs typeface="Times"/>
              <a:sym typeface="Times"/>
            </a:endParaRPr>
          </a:p>
          <a:p>
            <a:pPr indent="-355600" lvl="0" marL="457200" rtl="0" algn="l">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Learning Rate: 0.01</a:t>
            </a:r>
            <a:endParaRPr sz="2000">
              <a:solidFill>
                <a:schemeClr val="dk1"/>
              </a:solidFill>
              <a:latin typeface="Times"/>
              <a:ea typeface="Times"/>
              <a:cs typeface="Times"/>
              <a:sym typeface="Times"/>
            </a:endParaRPr>
          </a:p>
          <a:p>
            <a:pPr indent="-355600" lvl="0" marL="457200" rtl="0" algn="l">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Model Used: YOLO 5S</a:t>
            </a:r>
            <a:endParaRPr sz="2000">
              <a:solidFill>
                <a:schemeClr val="dk1"/>
              </a:solidFill>
              <a:latin typeface="Times"/>
              <a:ea typeface="Times"/>
              <a:cs typeface="Times"/>
              <a:sym typeface="Times"/>
            </a:endParaRPr>
          </a:p>
        </p:txBody>
      </p:sp>
      <p:pic>
        <p:nvPicPr>
          <p:cNvPr id="163" name="Google Shape;163;p15" title="capture_20250610225517794.jpg"/>
          <p:cNvPicPr preferRelativeResize="0"/>
          <p:nvPr/>
        </p:nvPicPr>
        <p:blipFill rotWithShape="1">
          <a:blip r:embed="rId3">
            <a:alphaModFix/>
          </a:blip>
          <a:srcRect b="0" l="0" r="0" t="0"/>
          <a:stretch/>
        </p:blipFill>
        <p:spPr>
          <a:xfrm>
            <a:off x="859850" y="4279775"/>
            <a:ext cx="10600476" cy="1848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ph type="title"/>
          </p:nvPr>
        </p:nvSpPr>
        <p:spPr>
          <a:xfrm>
            <a:off x="2212500" y="372175"/>
            <a:ext cx="7767000" cy="739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far(YOLO V5)</a:t>
            </a:r>
            <a:endParaRPr b="1" sz="3200">
              <a:solidFill>
                <a:srgbClr val="0000FF"/>
              </a:solidFill>
              <a:latin typeface="Times New Roman"/>
              <a:ea typeface="Times New Roman"/>
              <a:cs typeface="Times New Roman"/>
              <a:sym typeface="Times New Roman"/>
            </a:endParaRPr>
          </a:p>
        </p:txBody>
      </p:sp>
      <p:sp>
        <p:nvSpPr>
          <p:cNvPr id="169" name="Google Shape;169;p16"/>
          <p:cNvSpPr txBox="1"/>
          <p:nvPr/>
        </p:nvSpPr>
        <p:spPr>
          <a:xfrm>
            <a:off x="6785200" y="1260875"/>
            <a:ext cx="5129100" cy="534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The top left plot shows represent the number of instance of each labeled</a:t>
            </a:r>
            <a:br>
              <a:rPr b="0" i="0" lang="en-US" sz="1600" u="none" cap="none" strike="noStrike">
                <a:solidFill>
                  <a:schemeClr val="dk1"/>
                </a:solidFill>
                <a:latin typeface="Times New Roman"/>
                <a:ea typeface="Times New Roman"/>
                <a:cs typeface="Times New Roman"/>
                <a:sym typeface="Times New Roman"/>
              </a:rPr>
            </a:b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Top right plot represent the Bounding Box heatmap(yellow:few bounding box overlap ; orange : moderate box overlap; red:High)</a:t>
            </a:r>
            <a:endParaRPr b="0" i="0" sz="16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The stacked, closely aligned rectangles show that the cashews across all classes (W180, W300, W500) are </a:t>
            </a:r>
            <a:r>
              <a:rPr b="1" i="0" lang="en-US" sz="1600" u="none" cap="none" strike="noStrike">
                <a:solidFill>
                  <a:schemeClr val="dk1"/>
                </a:solidFill>
                <a:latin typeface="Times New Roman"/>
                <a:ea typeface="Times New Roman"/>
                <a:cs typeface="Times New Roman"/>
                <a:sym typeface="Times New Roman"/>
              </a:rPr>
              <a:t>similar in size</a:t>
            </a:r>
            <a:r>
              <a:rPr b="0" i="0" lang="en-US" sz="1600" u="none" cap="none" strike="noStrike">
                <a:solidFill>
                  <a:schemeClr val="dk1"/>
                </a:solidFill>
                <a:latin typeface="Times New Roman"/>
                <a:ea typeface="Times New Roman"/>
                <a:cs typeface="Times New Roman"/>
                <a:sym typeface="Times New Roman"/>
              </a:rPr>
              <a:t>.</a:t>
            </a:r>
            <a:br>
              <a:rPr b="0" i="0" lang="en-US" sz="1600" u="none" cap="none" strike="noStrike">
                <a:solidFill>
                  <a:schemeClr val="dk1"/>
                </a:solidFill>
                <a:latin typeface="Times New Roman"/>
                <a:ea typeface="Times New Roman"/>
                <a:cs typeface="Times New Roman"/>
                <a:sym typeface="Times New Roman"/>
              </a:rPr>
            </a:b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The bottom left represent Scatter plot of normalized </a:t>
            </a:r>
            <a:r>
              <a:rPr b="1" i="0" lang="en-US" sz="1600" u="none" cap="none" strike="noStrike">
                <a:solidFill>
                  <a:schemeClr val="dk1"/>
                </a:solidFill>
                <a:latin typeface="Times New Roman"/>
                <a:ea typeface="Times New Roman"/>
                <a:cs typeface="Times New Roman"/>
                <a:sym typeface="Times New Roman"/>
              </a:rPr>
              <a:t>center points (x, y)</a:t>
            </a:r>
            <a:r>
              <a:rPr b="0" i="0" lang="en-US" sz="1600" u="none" cap="none" strike="noStrike">
                <a:solidFill>
                  <a:schemeClr val="dk1"/>
                </a:solidFill>
                <a:latin typeface="Times New Roman"/>
                <a:ea typeface="Times New Roman"/>
                <a:cs typeface="Times New Roman"/>
                <a:sym typeface="Times New Roman"/>
              </a:rPr>
              <a:t> of all bounding boxes.The cluster is tight around (0.5, 0.5) → confirms that most objects are placed near the center of the image.</a:t>
            </a:r>
            <a:endParaRPr b="0" i="0" sz="16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 </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Scatter plot of normalized </a:t>
            </a:r>
            <a:r>
              <a:rPr b="1" i="0" lang="en-US" sz="1600" u="none" cap="none" strike="noStrike">
                <a:solidFill>
                  <a:schemeClr val="dk1"/>
                </a:solidFill>
                <a:latin typeface="Times New Roman"/>
                <a:ea typeface="Times New Roman"/>
                <a:cs typeface="Times New Roman"/>
                <a:sym typeface="Times New Roman"/>
              </a:rPr>
              <a:t>width vs height</a:t>
            </a:r>
            <a:r>
              <a:rPr b="0" i="0" lang="en-US" sz="1600" u="none" cap="none" strike="noStrike">
                <a:solidFill>
                  <a:schemeClr val="dk1"/>
                </a:solidFill>
                <a:latin typeface="Times New Roman"/>
                <a:ea typeface="Times New Roman"/>
                <a:cs typeface="Times New Roman"/>
                <a:sym typeface="Times New Roman"/>
              </a:rPr>
              <a:t> of bounding boxes.Shows variability in object size, but clusters around:</a:t>
            </a:r>
            <a:endParaRPr b="0" i="0" sz="1600" u="none" cap="none" strike="noStrike">
              <a:solidFill>
                <a:schemeClr val="dk1"/>
              </a:solidFill>
              <a:latin typeface="Times New Roman"/>
              <a:ea typeface="Times New Roman"/>
              <a:cs typeface="Times New Roman"/>
              <a:sym typeface="Times New Roman"/>
            </a:endParaRPr>
          </a:p>
          <a:p>
            <a:pPr indent="-330200" lvl="0" marL="914400" marR="0" rtl="0" algn="l">
              <a:lnSpc>
                <a:spcPct val="115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Width ≈ 0.13–0.16</a:t>
            </a:r>
            <a:endParaRPr b="0" i="0" sz="1600" u="none" cap="none" strike="noStrike">
              <a:solidFill>
                <a:schemeClr val="dk1"/>
              </a:solidFill>
              <a:latin typeface="Times New Roman"/>
              <a:ea typeface="Times New Roman"/>
              <a:cs typeface="Times New Roman"/>
              <a:sym typeface="Times New Roman"/>
            </a:endParaRPr>
          </a:p>
          <a:p>
            <a:pPr indent="-330200" lvl="0" marL="914400" marR="0" rtl="0" algn="l">
              <a:lnSpc>
                <a:spcPct val="115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Height ≈ 0.25–0.30</a:t>
            </a:r>
            <a:endParaRPr b="0" i="0" sz="16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70" name="Google Shape;170;p16"/>
          <p:cNvPicPr preferRelativeResize="0"/>
          <p:nvPr/>
        </p:nvPicPr>
        <p:blipFill rotWithShape="1">
          <a:blip r:embed="rId3">
            <a:alphaModFix/>
          </a:blip>
          <a:srcRect b="0" l="0" r="0" t="0"/>
          <a:stretch/>
        </p:blipFill>
        <p:spPr>
          <a:xfrm>
            <a:off x="258627" y="1260875"/>
            <a:ext cx="6270946" cy="476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7"/>
          <p:cNvSpPr txBox="1"/>
          <p:nvPr>
            <p:ph type="title"/>
          </p:nvPr>
        </p:nvSpPr>
        <p:spPr>
          <a:xfrm>
            <a:off x="2212499" y="179825"/>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Poppins"/>
                <a:ea typeface="Poppins"/>
                <a:cs typeface="Poppins"/>
                <a:sym typeface="Poppins"/>
              </a:rPr>
              <a:t>Work Progress so far(YOLO V5)</a:t>
            </a:r>
            <a:endParaRPr b="1" sz="3200">
              <a:solidFill>
                <a:srgbClr val="0000FF"/>
              </a:solidFill>
              <a:latin typeface="Poppins"/>
              <a:ea typeface="Poppins"/>
              <a:cs typeface="Poppins"/>
              <a:sym typeface="Poppins"/>
            </a:endParaRPr>
          </a:p>
        </p:txBody>
      </p:sp>
      <p:sp>
        <p:nvSpPr>
          <p:cNvPr id="176" name="Google Shape;176;p17"/>
          <p:cNvSpPr txBox="1"/>
          <p:nvPr/>
        </p:nvSpPr>
        <p:spPr>
          <a:xfrm>
            <a:off x="1666925" y="5388600"/>
            <a:ext cx="3301800" cy="4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precision-confidence Curve of YOLO v5s</a:t>
            </a:r>
            <a:endParaRPr b="0" i="0" sz="1400" u="none" cap="none" strike="noStrike">
              <a:solidFill>
                <a:srgbClr val="000000"/>
              </a:solidFill>
              <a:latin typeface="Times New Roman"/>
              <a:ea typeface="Times New Roman"/>
              <a:cs typeface="Times New Roman"/>
              <a:sym typeface="Times New Roman"/>
            </a:endParaRPr>
          </a:p>
        </p:txBody>
      </p:sp>
      <p:sp>
        <p:nvSpPr>
          <p:cNvPr id="177" name="Google Shape;177;p17"/>
          <p:cNvSpPr txBox="1"/>
          <p:nvPr/>
        </p:nvSpPr>
        <p:spPr>
          <a:xfrm>
            <a:off x="6753150" y="1218125"/>
            <a:ext cx="5129100" cy="5150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Precision increases as confidence increases, as the model becomes more certain.</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At confidence threshold </a:t>
            </a:r>
            <a:r>
              <a:rPr b="1" i="0" lang="en-US" sz="2000" u="none" cap="none" strike="noStrike">
                <a:solidFill>
                  <a:schemeClr val="dk1"/>
                </a:solidFill>
                <a:latin typeface="Times New Roman"/>
                <a:ea typeface="Times New Roman"/>
                <a:cs typeface="Times New Roman"/>
                <a:sym typeface="Times New Roman"/>
              </a:rPr>
              <a:t>≈ 0.975</a:t>
            </a:r>
            <a:r>
              <a:rPr b="0" i="0" lang="en-US" sz="2000" u="none" cap="none" strike="noStrike">
                <a:solidFill>
                  <a:schemeClr val="dk1"/>
                </a:solidFill>
                <a:latin typeface="Times New Roman"/>
                <a:ea typeface="Times New Roman"/>
                <a:cs typeface="Times New Roman"/>
                <a:sym typeface="Times New Roman"/>
              </a:rPr>
              <a:t>, model achieves </a:t>
            </a:r>
            <a:r>
              <a:rPr b="1" i="0" lang="en-US" sz="2000" u="none" cap="none" strike="noStrike">
                <a:solidFill>
                  <a:schemeClr val="dk1"/>
                </a:solidFill>
                <a:latin typeface="Times New Roman"/>
                <a:ea typeface="Times New Roman"/>
                <a:cs typeface="Times New Roman"/>
                <a:sym typeface="Times New Roman"/>
              </a:rPr>
              <a:t>perfect precision (1.00)</a:t>
            </a:r>
            <a:r>
              <a:rPr b="0" i="0" lang="en-US" sz="2000" u="none" cap="none" strike="noStrike">
                <a:solidFill>
                  <a:schemeClr val="dk1"/>
                </a:solidFill>
                <a:latin typeface="Times New Roman"/>
                <a:ea typeface="Times New Roman"/>
                <a:cs typeface="Times New Roman"/>
                <a:sym typeface="Times New Roman"/>
              </a:rPr>
              <a:t> across all classes.</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Curves are smooth and converge at the top, indicating </a:t>
            </a:r>
            <a:r>
              <a:rPr b="1" i="0" lang="en-US" sz="2000" u="none" cap="none" strike="noStrike">
                <a:solidFill>
                  <a:schemeClr val="dk1"/>
                </a:solidFill>
                <a:latin typeface="Times New Roman"/>
                <a:ea typeface="Times New Roman"/>
                <a:cs typeface="Times New Roman"/>
                <a:sym typeface="Times New Roman"/>
              </a:rPr>
              <a:t>very low false positive rates</a:t>
            </a:r>
            <a:r>
              <a:rPr b="0" i="0" lang="en-US" sz="2000" u="none" cap="none" strike="noStrike">
                <a:solidFill>
                  <a:schemeClr val="dk1"/>
                </a:solidFill>
                <a:latin typeface="Times New Roman"/>
                <a:ea typeface="Times New Roman"/>
                <a:cs typeface="Times New Roman"/>
                <a:sym typeface="Times New Roman"/>
              </a:rPr>
              <a:t>.</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Times New Roman"/>
                <a:ea typeface="Times New Roman"/>
                <a:cs typeface="Times New Roman"/>
                <a:sym typeface="Times New Roman"/>
              </a:rPr>
              <a:t>The model maintains </a:t>
            </a:r>
            <a:r>
              <a:rPr b="1" i="0" lang="en-US" sz="2000" u="none" cap="none" strike="noStrike">
                <a:solidFill>
                  <a:schemeClr val="dk1"/>
                </a:solidFill>
                <a:latin typeface="Times New Roman"/>
                <a:ea typeface="Times New Roman"/>
                <a:cs typeface="Times New Roman"/>
                <a:sym typeface="Times New Roman"/>
              </a:rPr>
              <a:t>&gt;90% precision</a:t>
            </a:r>
            <a:r>
              <a:rPr b="0" i="0" lang="en-US" sz="2000" u="none" cap="none" strike="noStrike">
                <a:solidFill>
                  <a:schemeClr val="dk1"/>
                </a:solidFill>
                <a:latin typeface="Times New Roman"/>
                <a:ea typeface="Times New Roman"/>
                <a:cs typeface="Times New Roman"/>
                <a:sym typeface="Times New Roman"/>
              </a:rPr>
              <a:t> even at low thresholds (0.2 to 0.9), which shows strong base performance.</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pic>
        <p:nvPicPr>
          <p:cNvPr id="178" name="Google Shape;178;p17"/>
          <p:cNvPicPr preferRelativeResize="0"/>
          <p:nvPr/>
        </p:nvPicPr>
        <p:blipFill rotWithShape="1">
          <a:blip r:embed="rId3">
            <a:alphaModFix/>
          </a:blip>
          <a:srcRect b="0" l="0" r="0" t="0"/>
          <a:stretch/>
        </p:blipFill>
        <p:spPr>
          <a:xfrm>
            <a:off x="357175" y="1276325"/>
            <a:ext cx="5921309" cy="3959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8"/>
          <p:cNvSpPr txBox="1"/>
          <p:nvPr>
            <p:ph type="title"/>
          </p:nvPr>
        </p:nvSpPr>
        <p:spPr>
          <a:xfrm>
            <a:off x="2212499" y="179825"/>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far(YOLO V5)</a:t>
            </a:r>
            <a:endParaRPr b="1" sz="3200">
              <a:solidFill>
                <a:srgbClr val="0000FF"/>
              </a:solidFill>
              <a:latin typeface="Times New Roman"/>
              <a:ea typeface="Times New Roman"/>
              <a:cs typeface="Times New Roman"/>
              <a:sym typeface="Times New Roman"/>
            </a:endParaRPr>
          </a:p>
        </p:txBody>
      </p:sp>
      <p:pic>
        <p:nvPicPr>
          <p:cNvPr id="184" name="Google Shape;184;p18" title="yolov5_F!.png"/>
          <p:cNvPicPr preferRelativeResize="0"/>
          <p:nvPr/>
        </p:nvPicPr>
        <p:blipFill rotWithShape="1">
          <a:blip r:embed="rId3">
            <a:alphaModFix/>
          </a:blip>
          <a:srcRect b="0" l="0" r="0" t="0"/>
          <a:stretch/>
        </p:blipFill>
        <p:spPr>
          <a:xfrm>
            <a:off x="620725" y="1273525"/>
            <a:ext cx="5864351" cy="3858626"/>
          </a:xfrm>
          <a:prstGeom prst="rect">
            <a:avLst/>
          </a:prstGeom>
          <a:noFill/>
          <a:ln cap="flat" cmpd="sng" w="38100">
            <a:solidFill>
              <a:srgbClr val="595959"/>
            </a:solidFill>
            <a:prstDash val="solid"/>
            <a:round/>
            <a:headEnd len="sm" w="sm" type="none"/>
            <a:tailEnd len="sm" w="sm" type="none"/>
          </a:ln>
        </p:spPr>
      </p:pic>
      <p:sp>
        <p:nvSpPr>
          <p:cNvPr id="185" name="Google Shape;185;p18"/>
          <p:cNvSpPr txBox="1"/>
          <p:nvPr/>
        </p:nvSpPr>
        <p:spPr>
          <a:xfrm>
            <a:off x="1944750" y="5388600"/>
            <a:ext cx="3024000" cy="4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F1-confidence Curve of YOLO v5s</a:t>
            </a:r>
            <a:endParaRPr b="0" i="0" sz="1400" u="none" cap="none" strike="noStrike">
              <a:solidFill>
                <a:srgbClr val="000000"/>
              </a:solidFill>
              <a:latin typeface="Times New Roman"/>
              <a:ea typeface="Times New Roman"/>
              <a:cs typeface="Times New Roman"/>
              <a:sym typeface="Times New Roman"/>
            </a:endParaRPr>
          </a:p>
        </p:txBody>
      </p:sp>
      <p:sp>
        <p:nvSpPr>
          <p:cNvPr id="186" name="Google Shape;186;p18"/>
          <p:cNvSpPr txBox="1"/>
          <p:nvPr/>
        </p:nvSpPr>
        <p:spPr>
          <a:xfrm>
            <a:off x="6753150" y="1218125"/>
            <a:ext cx="5129100" cy="5150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All three cashew grades (W180, W300, W500) show </a:t>
            </a:r>
            <a:r>
              <a:rPr b="1" i="0" lang="en-US" sz="2000" u="none" cap="none" strike="noStrike">
                <a:solidFill>
                  <a:schemeClr val="dk1"/>
                </a:solidFill>
                <a:latin typeface="Times New Roman"/>
                <a:ea typeface="Times New Roman"/>
                <a:cs typeface="Times New Roman"/>
                <a:sym typeface="Times New Roman"/>
              </a:rPr>
              <a:t>high F1-scores (close to 1)</a:t>
            </a:r>
            <a:r>
              <a:rPr b="0" i="0" lang="en-US" sz="2000" u="none" cap="none" strike="noStrike">
                <a:solidFill>
                  <a:schemeClr val="dk1"/>
                </a:solidFill>
                <a:latin typeface="Times New Roman"/>
                <a:ea typeface="Times New Roman"/>
                <a:cs typeface="Times New Roman"/>
                <a:sym typeface="Times New Roman"/>
              </a:rPr>
              <a:t> over a broad confidence range.</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Optimal threshold (confidence = </a:t>
            </a:r>
            <a:r>
              <a:rPr b="1" i="0" lang="en-US" sz="2000" u="none" cap="none" strike="noStrike">
                <a:solidFill>
                  <a:schemeClr val="dk1"/>
                </a:solidFill>
                <a:latin typeface="Times New Roman"/>
                <a:ea typeface="Times New Roman"/>
                <a:cs typeface="Times New Roman"/>
                <a:sym typeface="Times New Roman"/>
              </a:rPr>
              <a:t>0.889</a:t>
            </a:r>
            <a:r>
              <a:rPr b="0" i="0" lang="en-US" sz="2000" u="none" cap="none" strike="noStrike">
                <a:solidFill>
                  <a:schemeClr val="dk1"/>
                </a:solidFill>
                <a:latin typeface="Times New Roman"/>
                <a:ea typeface="Times New Roman"/>
                <a:cs typeface="Times New Roman"/>
                <a:sym typeface="Times New Roman"/>
              </a:rPr>
              <a:t>) yields maximum performance (</a:t>
            </a:r>
            <a:r>
              <a:rPr b="1" i="0" lang="en-US" sz="2000" u="none" cap="none" strike="noStrike">
                <a:solidFill>
                  <a:schemeClr val="dk1"/>
                </a:solidFill>
                <a:latin typeface="Times New Roman"/>
                <a:ea typeface="Times New Roman"/>
                <a:cs typeface="Times New Roman"/>
                <a:sym typeface="Times New Roman"/>
              </a:rPr>
              <a:t>F1 = 0.98</a:t>
            </a:r>
            <a:r>
              <a:rPr b="0" i="0" lang="en-US" sz="2000" u="none" cap="none" strike="noStrike">
                <a:solidFill>
                  <a:schemeClr val="dk1"/>
                </a:solidFill>
                <a:latin typeface="Times New Roman"/>
                <a:ea typeface="Times New Roman"/>
                <a:cs typeface="Times New Roman"/>
                <a:sym typeface="Times New Roman"/>
              </a:rPr>
              <a:t>) across all classes.</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The curve is </a:t>
            </a:r>
            <a:r>
              <a:rPr b="1" i="0" lang="en-US" sz="2000" u="none" cap="none" strike="noStrike">
                <a:solidFill>
                  <a:schemeClr val="dk1"/>
                </a:solidFill>
                <a:latin typeface="Times New Roman"/>
                <a:ea typeface="Times New Roman"/>
                <a:cs typeface="Times New Roman"/>
                <a:sym typeface="Times New Roman"/>
              </a:rPr>
              <a:t>flat and high</a:t>
            </a:r>
            <a:r>
              <a:rPr b="0" i="0" lang="en-US" sz="2000" u="none" cap="none" strike="noStrike">
                <a:solidFill>
                  <a:schemeClr val="dk1"/>
                </a:solidFill>
                <a:latin typeface="Times New Roman"/>
                <a:ea typeface="Times New Roman"/>
                <a:cs typeface="Times New Roman"/>
                <a:sym typeface="Times New Roman"/>
              </a:rPr>
              <a:t> across 0.1 to 0.9, indicating that the model is </a:t>
            </a:r>
            <a:r>
              <a:rPr b="1" i="0" lang="en-US" sz="2000" u="none" cap="none" strike="noStrike">
                <a:solidFill>
                  <a:schemeClr val="dk1"/>
                </a:solidFill>
                <a:latin typeface="Times New Roman"/>
                <a:ea typeface="Times New Roman"/>
                <a:cs typeface="Times New Roman"/>
                <a:sym typeface="Times New Roman"/>
              </a:rPr>
              <a:t>robust and stable</a:t>
            </a:r>
            <a:r>
              <a:rPr b="0" i="0" lang="en-US" sz="2000" u="none" cap="none" strike="noStrike">
                <a:solidFill>
                  <a:schemeClr val="dk1"/>
                </a:solidFill>
                <a:latin typeface="Times New Roman"/>
                <a:ea typeface="Times New Roman"/>
                <a:cs typeface="Times New Roman"/>
                <a:sym typeface="Times New Roman"/>
              </a:rPr>
              <a:t> to confidence changes.</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chemeClr val="dk1"/>
              </a:buClr>
              <a:buSzPts val="2000"/>
              <a:buFont typeface="Times New Roman"/>
              <a:buChar char="●"/>
            </a:pPr>
            <a:r>
              <a:rPr b="0" i="0" lang="en-US" sz="2000" u="none" cap="none" strike="noStrike">
                <a:solidFill>
                  <a:schemeClr val="dk1"/>
                </a:solidFill>
                <a:latin typeface="Times New Roman"/>
                <a:ea typeface="Times New Roman"/>
                <a:cs typeface="Times New Roman"/>
                <a:sym typeface="Times New Roman"/>
              </a:rPr>
              <a:t>Sharp drop near confidence = 1 shows that too much confidence filtering removes even correct predictions.</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9"/>
          <p:cNvSpPr txBox="1"/>
          <p:nvPr>
            <p:ph type="title"/>
          </p:nvPr>
        </p:nvSpPr>
        <p:spPr>
          <a:xfrm>
            <a:off x="2212500" y="372175"/>
            <a:ext cx="7767000" cy="739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far(YOLO V5)</a:t>
            </a:r>
            <a:endParaRPr b="1" sz="3200">
              <a:solidFill>
                <a:srgbClr val="0000FF"/>
              </a:solidFill>
              <a:latin typeface="Times New Roman"/>
              <a:ea typeface="Times New Roman"/>
              <a:cs typeface="Times New Roman"/>
              <a:sym typeface="Times New Roman"/>
            </a:endParaRPr>
          </a:p>
        </p:txBody>
      </p:sp>
      <p:pic>
        <p:nvPicPr>
          <p:cNvPr id="192" name="Google Shape;192;p19" title="confusion_matrix.png"/>
          <p:cNvPicPr preferRelativeResize="0"/>
          <p:nvPr/>
        </p:nvPicPr>
        <p:blipFill rotWithShape="1">
          <a:blip r:embed="rId3">
            <a:alphaModFix/>
          </a:blip>
          <a:srcRect b="0" l="0" r="0" t="0"/>
          <a:stretch/>
        </p:blipFill>
        <p:spPr>
          <a:xfrm>
            <a:off x="264250" y="1262750"/>
            <a:ext cx="6064527" cy="4923652"/>
          </a:xfrm>
          <a:prstGeom prst="rect">
            <a:avLst/>
          </a:prstGeom>
          <a:noFill/>
          <a:ln>
            <a:noFill/>
          </a:ln>
        </p:spPr>
      </p:pic>
      <p:pic>
        <p:nvPicPr>
          <p:cNvPr id="193" name="Google Shape;193;p19"/>
          <p:cNvPicPr preferRelativeResize="0"/>
          <p:nvPr/>
        </p:nvPicPr>
        <p:blipFill rotWithShape="1">
          <a:blip r:embed="rId4">
            <a:alphaModFix/>
          </a:blip>
          <a:srcRect b="0" l="0" r="0" t="0"/>
          <a:stretch/>
        </p:blipFill>
        <p:spPr>
          <a:xfrm>
            <a:off x="6426050" y="2050100"/>
            <a:ext cx="5558424" cy="3297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p:nvPr/>
        </p:nvSpPr>
        <p:spPr>
          <a:xfrm>
            <a:off x="2677171" y="299414"/>
            <a:ext cx="68376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FF"/>
                </a:solidFill>
                <a:latin typeface="Times New Roman"/>
                <a:ea typeface="Times New Roman"/>
                <a:cs typeface="Times New Roman"/>
                <a:sym typeface="Times New Roman"/>
              </a:rPr>
              <a:t>Problem Statement and Objectives</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861750" y="1464500"/>
            <a:ext cx="11063100" cy="1518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Times New Roman"/>
                <a:ea typeface="Times New Roman"/>
                <a:cs typeface="Times New Roman"/>
                <a:sym typeface="Times New Roman"/>
              </a:rPr>
              <a:t>Problem Statement:</a:t>
            </a:r>
            <a:endParaRPr b="1" i="0" sz="22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Times New Roman"/>
                <a:ea typeface="Times New Roman"/>
                <a:cs typeface="Times New Roman"/>
                <a:sym typeface="Times New Roman"/>
              </a:rPr>
              <a:t>To develop an efficient and scalable cashew segregation system that can accurately classify cashew kernels according to their respective grades, overcoming challenges related to real-time processing, image quality, hardware limitations, defect detection, and dataset constraints.</a:t>
            </a:r>
            <a:endParaRPr b="0" i="0" sz="2100" u="none" cap="none" strike="noStrike">
              <a:solidFill>
                <a:schemeClr val="dk1"/>
              </a:solidFill>
              <a:latin typeface="Times New Roman"/>
              <a:ea typeface="Times New Roman"/>
              <a:cs typeface="Times New Roman"/>
              <a:sym typeface="Times New Roman"/>
            </a:endParaRPr>
          </a:p>
        </p:txBody>
      </p:sp>
      <p:sp>
        <p:nvSpPr>
          <p:cNvPr id="63" name="Google Shape;63;p2"/>
          <p:cNvSpPr/>
          <p:nvPr/>
        </p:nvSpPr>
        <p:spPr>
          <a:xfrm>
            <a:off x="861750" y="3289325"/>
            <a:ext cx="11063100" cy="3390600"/>
          </a:xfrm>
          <a:prstGeom prst="rect">
            <a:avLst/>
          </a:prstGeom>
          <a:noFill/>
          <a:ln>
            <a:noFill/>
          </a:ln>
        </p:spPr>
        <p:txBody>
          <a:bodyPr anchorCtr="0" anchor="ctr" bIns="45700" lIns="91425" spcFirstLastPara="1" rIns="91425" wrap="square" tIns="45700">
            <a:noAutofit/>
          </a:bodyPr>
          <a:lstStyle/>
          <a:p>
            <a:pPr indent="0" lvl="0" marL="0" marR="0" rtl="0" algn="just">
              <a:lnSpc>
                <a:spcPct val="115000"/>
              </a:lnSpc>
              <a:spcBef>
                <a:spcPts val="1200"/>
              </a:spcBef>
              <a:spcAft>
                <a:spcPts val="0"/>
              </a:spcAft>
              <a:buClr>
                <a:srgbClr val="000000"/>
              </a:buClr>
              <a:buSzPts val="1100"/>
              <a:buFont typeface="Arial"/>
              <a:buNone/>
            </a:pPr>
            <a:r>
              <a:rPr b="1" i="0" lang="en-US" sz="2100" u="none" cap="none" strike="noStrike">
                <a:solidFill>
                  <a:schemeClr val="dk1"/>
                </a:solidFill>
                <a:latin typeface="Times New Roman"/>
                <a:ea typeface="Times New Roman"/>
                <a:cs typeface="Times New Roman"/>
                <a:sym typeface="Times New Roman"/>
              </a:rPr>
              <a:t>Objectives:</a:t>
            </a:r>
            <a:endParaRPr b="1" i="0" sz="23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200"/>
              </a:spcBef>
              <a:spcAft>
                <a:spcPts val="0"/>
              </a:spcAft>
              <a:buClr>
                <a:schemeClr val="dk1"/>
              </a:buClr>
              <a:buSzPts val="1100"/>
              <a:buFont typeface="Arial"/>
              <a:buNone/>
            </a:pPr>
            <a:r>
              <a:rPr b="0" i="0" lang="en-US" sz="1900" u="none" cap="none" strike="noStrike">
                <a:solidFill>
                  <a:schemeClr val="dk1"/>
                </a:solidFill>
                <a:latin typeface="Times New Roman"/>
                <a:ea typeface="Times New Roman"/>
                <a:cs typeface="Times New Roman"/>
                <a:sym typeface="Times New Roman"/>
              </a:rPr>
              <a:t>✅ </a:t>
            </a:r>
            <a:r>
              <a:rPr b="1" i="0" lang="en-US" sz="1900" u="none" cap="none" strike="noStrike">
                <a:solidFill>
                  <a:schemeClr val="dk1"/>
                </a:solidFill>
                <a:latin typeface="Times New Roman"/>
                <a:ea typeface="Times New Roman"/>
                <a:cs typeface="Times New Roman"/>
                <a:sym typeface="Times New Roman"/>
              </a:rPr>
              <a:t>Develop an image processing system</a:t>
            </a:r>
            <a:r>
              <a:rPr b="0" i="0" lang="en-US" sz="1900" u="none" cap="none" strike="noStrike">
                <a:solidFill>
                  <a:schemeClr val="dk1"/>
                </a:solidFill>
                <a:latin typeface="Times New Roman"/>
                <a:ea typeface="Times New Roman"/>
                <a:cs typeface="Times New Roman"/>
                <a:sym typeface="Times New Roman"/>
              </a:rPr>
              <a:t> to capture raw cashew kernel images and perform data preprocessing.</a:t>
            </a:r>
            <a:br>
              <a:rPr b="0" i="0" lang="en-US" sz="1900" u="none" cap="none" strike="noStrike">
                <a:solidFill>
                  <a:schemeClr val="dk1"/>
                </a:solidFill>
                <a:latin typeface="Times New Roman"/>
                <a:ea typeface="Times New Roman"/>
                <a:cs typeface="Times New Roman"/>
                <a:sym typeface="Times New Roman"/>
              </a:rPr>
            </a:br>
            <a:endParaRPr b="0" i="0" sz="19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100"/>
              <a:buFont typeface="Arial"/>
              <a:buNone/>
            </a:pPr>
            <a:r>
              <a:rPr b="0" i="0" lang="en-US" sz="1900" u="none" cap="none" strike="noStrike">
                <a:solidFill>
                  <a:schemeClr val="dk1"/>
                </a:solidFill>
                <a:latin typeface="Times New Roman"/>
                <a:ea typeface="Times New Roman"/>
                <a:cs typeface="Times New Roman"/>
                <a:sym typeface="Times New Roman"/>
              </a:rPr>
              <a:t>✅ </a:t>
            </a:r>
            <a:r>
              <a:rPr b="1" i="0" lang="en-US" sz="1900" u="none" cap="none" strike="noStrike">
                <a:solidFill>
                  <a:schemeClr val="dk1"/>
                </a:solidFill>
                <a:latin typeface="Times New Roman"/>
                <a:ea typeface="Times New Roman"/>
                <a:cs typeface="Times New Roman"/>
                <a:sym typeface="Times New Roman"/>
              </a:rPr>
              <a:t>Design and implement algorithms</a:t>
            </a:r>
            <a:r>
              <a:rPr b="0" i="0" lang="en-US" sz="1900" u="none" cap="none" strike="noStrike">
                <a:solidFill>
                  <a:schemeClr val="dk1"/>
                </a:solidFill>
                <a:latin typeface="Times New Roman"/>
                <a:ea typeface="Times New Roman"/>
                <a:cs typeface="Times New Roman"/>
                <a:sym typeface="Times New Roman"/>
              </a:rPr>
              <a:t> for feature extraction, data analysis, and classification of kernel    variations.</a:t>
            </a:r>
            <a:br>
              <a:rPr b="0" i="0" lang="en-US" sz="1900" u="none" cap="none" strike="noStrike">
                <a:solidFill>
                  <a:schemeClr val="dk1"/>
                </a:solidFill>
                <a:latin typeface="Times New Roman"/>
                <a:ea typeface="Times New Roman"/>
                <a:cs typeface="Times New Roman"/>
                <a:sym typeface="Times New Roman"/>
              </a:rPr>
            </a:br>
            <a:endParaRPr b="0" i="0" sz="19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US" sz="1900" u="none" cap="none" strike="noStrike">
                <a:solidFill>
                  <a:schemeClr val="dk1"/>
                </a:solidFill>
                <a:latin typeface="Times New Roman"/>
                <a:ea typeface="Times New Roman"/>
                <a:cs typeface="Times New Roman"/>
                <a:sym typeface="Times New Roman"/>
              </a:rPr>
              <a:t>✅ </a:t>
            </a:r>
            <a:r>
              <a:rPr b="1" i="0" lang="en-US" sz="1900" u="none" cap="none" strike="noStrike">
                <a:solidFill>
                  <a:schemeClr val="dk1"/>
                </a:solidFill>
                <a:latin typeface="Times New Roman"/>
                <a:ea typeface="Times New Roman"/>
                <a:cs typeface="Times New Roman"/>
                <a:sym typeface="Times New Roman"/>
              </a:rPr>
              <a:t>Apply AI techniques</a:t>
            </a:r>
            <a:r>
              <a:rPr b="0" i="0" lang="en-US" sz="1900" u="none" cap="none" strike="noStrike">
                <a:solidFill>
                  <a:schemeClr val="dk1"/>
                </a:solidFill>
                <a:latin typeface="Times New Roman"/>
                <a:ea typeface="Times New Roman"/>
                <a:cs typeface="Times New Roman"/>
                <a:sym typeface="Times New Roman"/>
              </a:rPr>
              <a:t> to accurately detect, classify, cashew kernels.</a:t>
            </a:r>
            <a:br>
              <a:rPr b="0" i="0" lang="en-US" sz="1900" u="none" cap="none" strike="noStrike">
                <a:solidFill>
                  <a:schemeClr val="dk1"/>
                </a:solidFill>
                <a:latin typeface="Times New Roman"/>
                <a:ea typeface="Times New Roman"/>
                <a:cs typeface="Times New Roman"/>
                <a:sym typeface="Times New Roman"/>
              </a:rPr>
            </a:br>
            <a:endParaRPr b="0" i="0" sz="19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100"/>
              <a:buFont typeface="Arial"/>
              <a:buNone/>
            </a:pPr>
            <a:r>
              <a:rPr b="0" i="0" lang="en-US" sz="1900" u="none" cap="none" strike="noStrike">
                <a:solidFill>
                  <a:schemeClr val="dk1"/>
                </a:solidFill>
                <a:latin typeface="Times New Roman"/>
                <a:ea typeface="Times New Roman"/>
                <a:cs typeface="Times New Roman"/>
                <a:sym typeface="Times New Roman"/>
              </a:rPr>
              <a:t>⌛</a:t>
            </a:r>
            <a:r>
              <a:rPr b="0" i="0" lang="en-US" sz="1900" u="none" cap="none" strike="noStrike">
                <a:solidFill>
                  <a:schemeClr val="dk1"/>
                </a:solidFill>
                <a:latin typeface="Times New Roman"/>
                <a:ea typeface="Times New Roman"/>
                <a:cs typeface="Times New Roman"/>
                <a:sym typeface="Times New Roman"/>
              </a:rPr>
              <a:t> </a:t>
            </a:r>
            <a:r>
              <a:rPr b="1" i="0" lang="en-US" sz="1900" u="none" cap="none" strike="noStrike">
                <a:solidFill>
                  <a:schemeClr val="dk1"/>
                </a:solidFill>
                <a:latin typeface="Times New Roman"/>
                <a:ea typeface="Times New Roman"/>
                <a:cs typeface="Times New Roman"/>
                <a:sym typeface="Times New Roman"/>
              </a:rPr>
              <a:t>Integrate reliable hardware and software components</a:t>
            </a:r>
            <a:r>
              <a:rPr b="0" i="0" lang="en-US" sz="1900" u="none" cap="none" strike="noStrike">
                <a:solidFill>
                  <a:schemeClr val="dk1"/>
                </a:solidFill>
                <a:latin typeface="Times New Roman"/>
                <a:ea typeface="Times New Roman"/>
                <a:cs typeface="Times New Roman"/>
                <a:sym typeface="Times New Roman"/>
              </a:rPr>
              <a:t> for efficient, real-time testing and grading.</a:t>
            </a:r>
            <a:endParaRPr b="0" i="0" sz="19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idx="1" type="body"/>
          </p:nvPr>
        </p:nvSpPr>
        <p:spPr>
          <a:xfrm>
            <a:off x="3191825" y="867700"/>
            <a:ext cx="5935500" cy="510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1" lang="en-US" sz="2300">
                <a:latin typeface="Times New Roman"/>
                <a:ea typeface="Times New Roman"/>
                <a:cs typeface="Times New Roman"/>
                <a:sym typeface="Times New Roman"/>
              </a:rPr>
              <a:t>Hardware System:</a:t>
            </a:r>
            <a:endParaRPr b="1" sz="23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sz="2000">
              <a:latin typeface="Times New Roman"/>
              <a:ea typeface="Times New Roman"/>
              <a:cs typeface="Times New Roman"/>
              <a:sym typeface="Times New Roman"/>
            </a:endParaRPr>
          </a:p>
          <a:p>
            <a:pPr indent="0" lvl="0" marL="0" rtl="0" algn="ctr">
              <a:lnSpc>
                <a:spcPct val="100000"/>
              </a:lnSpc>
              <a:spcBef>
                <a:spcPts val="0"/>
              </a:spcBef>
              <a:spcAft>
                <a:spcPts val="0"/>
              </a:spcAft>
              <a:buSzPts val="1100"/>
              <a:buFont typeface="Arial"/>
              <a:buNone/>
            </a:pPr>
            <a:r>
              <a:t/>
            </a:r>
            <a:endParaRPr sz="2600">
              <a:latin typeface="Times New Roman"/>
              <a:ea typeface="Times New Roman"/>
              <a:cs typeface="Times New Roman"/>
              <a:sym typeface="Times New Roman"/>
            </a:endParaRPr>
          </a:p>
        </p:txBody>
      </p:sp>
      <p:sp>
        <p:nvSpPr>
          <p:cNvPr id="199" name="Google Shape;199;p20"/>
          <p:cNvSpPr txBox="1"/>
          <p:nvPr>
            <p:ph type="title"/>
          </p:nvPr>
        </p:nvSpPr>
        <p:spPr>
          <a:xfrm>
            <a:off x="2307725" y="223575"/>
            <a:ext cx="7703700" cy="559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pic>
        <p:nvPicPr>
          <p:cNvPr id="200" name="Google Shape;200;p20"/>
          <p:cNvPicPr preferRelativeResize="0"/>
          <p:nvPr/>
        </p:nvPicPr>
        <p:blipFill rotWithShape="1">
          <a:blip r:embed="rId3">
            <a:alphaModFix/>
          </a:blip>
          <a:srcRect b="0" l="0" r="0" t="0"/>
          <a:stretch/>
        </p:blipFill>
        <p:spPr>
          <a:xfrm>
            <a:off x="283100" y="1729175"/>
            <a:ext cx="5747973" cy="4401151"/>
          </a:xfrm>
          <a:prstGeom prst="rect">
            <a:avLst/>
          </a:prstGeom>
          <a:noFill/>
          <a:ln>
            <a:noFill/>
          </a:ln>
        </p:spPr>
      </p:pic>
      <p:pic>
        <p:nvPicPr>
          <p:cNvPr id="201" name="Google Shape;201;p20" title="WhatsApp Image 2025-06-14 at 1.02.16 AM.jpeg"/>
          <p:cNvPicPr preferRelativeResize="0"/>
          <p:nvPr/>
        </p:nvPicPr>
        <p:blipFill rotWithShape="1">
          <a:blip r:embed="rId4">
            <a:alphaModFix/>
          </a:blip>
          <a:srcRect b="0" l="0" r="0" t="0"/>
          <a:stretch/>
        </p:blipFill>
        <p:spPr>
          <a:xfrm>
            <a:off x="6381775" y="1807362"/>
            <a:ext cx="5659725" cy="4244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2564525" y="190500"/>
            <a:ext cx="7767300" cy="526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Partial Results </a:t>
            </a:r>
            <a:endParaRPr b="1" sz="3200">
              <a:solidFill>
                <a:srgbClr val="0000FF"/>
              </a:solidFill>
              <a:latin typeface="Times New Roman"/>
              <a:ea typeface="Times New Roman"/>
              <a:cs typeface="Times New Roman"/>
              <a:sym typeface="Times New Roman"/>
            </a:endParaRPr>
          </a:p>
        </p:txBody>
      </p:sp>
      <p:pic>
        <p:nvPicPr>
          <p:cNvPr id="207" name="Google Shape;207;p21" title="capture_20250612003556312.jpg"/>
          <p:cNvPicPr preferRelativeResize="0"/>
          <p:nvPr/>
        </p:nvPicPr>
        <p:blipFill rotWithShape="1">
          <a:blip r:embed="rId3">
            <a:alphaModFix/>
          </a:blip>
          <a:srcRect b="12110" l="0" r="0" t="0"/>
          <a:stretch/>
        </p:blipFill>
        <p:spPr>
          <a:xfrm>
            <a:off x="0" y="1263963"/>
            <a:ext cx="5981350" cy="3431092"/>
          </a:xfrm>
          <a:prstGeom prst="rect">
            <a:avLst/>
          </a:prstGeom>
          <a:noFill/>
          <a:ln>
            <a:noFill/>
          </a:ln>
        </p:spPr>
      </p:pic>
      <p:pic>
        <p:nvPicPr>
          <p:cNvPr id="208" name="Google Shape;208;p21" title="Screenshot 2025-06-13 221014.png"/>
          <p:cNvPicPr preferRelativeResize="0"/>
          <p:nvPr/>
        </p:nvPicPr>
        <p:blipFill rotWithShape="1">
          <a:blip r:embed="rId4">
            <a:alphaModFix/>
          </a:blip>
          <a:srcRect b="0" l="0" r="0" t="0"/>
          <a:stretch/>
        </p:blipFill>
        <p:spPr>
          <a:xfrm>
            <a:off x="6074950" y="1263975"/>
            <a:ext cx="5905851" cy="34310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Partial Results </a:t>
            </a:r>
            <a:endParaRPr b="1" sz="3200">
              <a:solidFill>
                <a:srgbClr val="0000FF"/>
              </a:solidFill>
              <a:latin typeface="Times New Roman"/>
              <a:ea typeface="Times New Roman"/>
              <a:cs typeface="Times New Roman"/>
              <a:sym typeface="Times New Roman"/>
            </a:endParaRPr>
          </a:p>
        </p:txBody>
      </p:sp>
      <p:pic>
        <p:nvPicPr>
          <p:cNvPr id="214" name="Google Shape;214;p22" title="capture_20250612003620641.jpg"/>
          <p:cNvPicPr preferRelativeResize="0"/>
          <p:nvPr/>
        </p:nvPicPr>
        <p:blipFill rotWithShape="1">
          <a:blip r:embed="rId3">
            <a:alphaModFix/>
          </a:blip>
          <a:srcRect b="0" l="0" r="0" t="0"/>
          <a:stretch/>
        </p:blipFill>
        <p:spPr>
          <a:xfrm>
            <a:off x="6556625" y="1498150"/>
            <a:ext cx="5249614" cy="3566849"/>
          </a:xfrm>
          <a:prstGeom prst="rect">
            <a:avLst/>
          </a:prstGeom>
          <a:noFill/>
          <a:ln>
            <a:noFill/>
          </a:ln>
        </p:spPr>
      </p:pic>
      <p:pic>
        <p:nvPicPr>
          <p:cNvPr id="215" name="Google Shape;215;p22" title="capture_20250612003609643.jpg"/>
          <p:cNvPicPr preferRelativeResize="0"/>
          <p:nvPr/>
        </p:nvPicPr>
        <p:blipFill rotWithShape="1">
          <a:blip r:embed="rId4">
            <a:alphaModFix/>
          </a:blip>
          <a:srcRect b="0" l="0" r="0" t="0"/>
          <a:stretch/>
        </p:blipFill>
        <p:spPr>
          <a:xfrm>
            <a:off x="276600" y="1498150"/>
            <a:ext cx="5568024" cy="356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Partial Results </a:t>
            </a:r>
            <a:endParaRPr b="1" sz="3200">
              <a:solidFill>
                <a:srgbClr val="0000FF"/>
              </a:solidFill>
              <a:latin typeface="Times New Roman"/>
              <a:ea typeface="Times New Roman"/>
              <a:cs typeface="Times New Roman"/>
              <a:sym typeface="Times New Roman"/>
            </a:endParaRPr>
          </a:p>
        </p:txBody>
      </p:sp>
      <p:pic>
        <p:nvPicPr>
          <p:cNvPr id="221" name="Google Shape;221;p23" title="capture_20250612003635535.jpg"/>
          <p:cNvPicPr preferRelativeResize="0"/>
          <p:nvPr/>
        </p:nvPicPr>
        <p:blipFill rotWithShape="1">
          <a:blip r:embed="rId3">
            <a:alphaModFix/>
          </a:blip>
          <a:srcRect b="0" l="0" r="0" t="0"/>
          <a:stretch/>
        </p:blipFill>
        <p:spPr>
          <a:xfrm>
            <a:off x="6499375" y="1635950"/>
            <a:ext cx="5375399" cy="3697327"/>
          </a:xfrm>
          <a:prstGeom prst="rect">
            <a:avLst/>
          </a:prstGeom>
          <a:noFill/>
          <a:ln>
            <a:noFill/>
          </a:ln>
        </p:spPr>
      </p:pic>
      <p:pic>
        <p:nvPicPr>
          <p:cNvPr id="222" name="Google Shape;222;p23" title="capture_20250612003629107.jpg"/>
          <p:cNvPicPr preferRelativeResize="0"/>
          <p:nvPr/>
        </p:nvPicPr>
        <p:blipFill rotWithShape="1">
          <a:blip r:embed="rId4">
            <a:alphaModFix/>
          </a:blip>
          <a:srcRect b="0" l="0" r="0" t="0"/>
          <a:stretch/>
        </p:blipFill>
        <p:spPr>
          <a:xfrm>
            <a:off x="329275" y="1685750"/>
            <a:ext cx="5285774" cy="371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2564524" y="1905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Partial Results </a:t>
            </a:r>
            <a:endParaRPr b="1" sz="3200">
              <a:solidFill>
                <a:srgbClr val="0000FF"/>
              </a:solidFill>
              <a:latin typeface="Times New Roman"/>
              <a:ea typeface="Times New Roman"/>
              <a:cs typeface="Times New Roman"/>
              <a:sym typeface="Times New Roman"/>
            </a:endParaRPr>
          </a:p>
        </p:txBody>
      </p:sp>
      <p:pic>
        <p:nvPicPr>
          <p:cNvPr id="228" name="Google Shape;228;p24" title="Screen Recording 2025-06-14 030231 (online-video-cutter.com).mp4">
            <a:hlinkClick r:id="rId3"/>
          </p:cNvPr>
          <p:cNvPicPr preferRelativeResize="0"/>
          <p:nvPr/>
        </p:nvPicPr>
        <p:blipFill rotWithShape="1">
          <a:blip r:embed="rId4">
            <a:alphaModFix/>
          </a:blip>
          <a:srcRect b="0" l="0" r="0" t="0"/>
          <a:stretch/>
        </p:blipFill>
        <p:spPr>
          <a:xfrm>
            <a:off x="2048913" y="907000"/>
            <a:ext cx="8094175" cy="595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2564524" y="190500"/>
            <a:ext cx="7767145" cy="944116"/>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to be done for Completion</a:t>
            </a:r>
            <a:endParaRPr b="1" sz="3200">
              <a:solidFill>
                <a:srgbClr val="0000FF"/>
              </a:solidFill>
              <a:latin typeface="Times New Roman"/>
              <a:ea typeface="Times New Roman"/>
              <a:cs typeface="Times New Roman"/>
              <a:sym typeface="Times New Roman"/>
            </a:endParaRPr>
          </a:p>
        </p:txBody>
      </p:sp>
      <p:sp>
        <p:nvSpPr>
          <p:cNvPr id="234" name="Google Shape;234;p25"/>
          <p:cNvSpPr txBox="1"/>
          <p:nvPr>
            <p:ph idx="1" type="body"/>
          </p:nvPr>
        </p:nvSpPr>
        <p:spPr>
          <a:xfrm>
            <a:off x="283106" y="906016"/>
            <a:ext cx="11625900" cy="5532900"/>
          </a:xfrm>
          <a:prstGeom prst="rect">
            <a:avLst/>
          </a:prstGeom>
          <a:noFill/>
          <a:ln>
            <a:noFill/>
          </a:ln>
        </p:spPr>
        <p:txBody>
          <a:bodyPr anchorCtr="0" anchor="ctr" bIns="45700" lIns="91425" spcFirstLastPara="1" rIns="91425" wrap="square" tIns="45700">
            <a:noAutofit/>
          </a:bodyPr>
          <a:lstStyle/>
          <a:p>
            <a:pPr indent="-368300" lvl="0" marL="457200" marR="381000" rtl="0" algn="just">
              <a:lnSpc>
                <a:spcPct val="150000"/>
              </a:lnSpc>
              <a:spcBef>
                <a:spcPts val="1200"/>
              </a:spcBef>
              <a:spcAft>
                <a:spcPts val="0"/>
              </a:spcAft>
              <a:buSzPts val="2200"/>
              <a:buFont typeface="Times New Roman"/>
              <a:buChar char="-"/>
            </a:pPr>
            <a:r>
              <a:rPr lang="en-US" sz="2200">
                <a:latin typeface="Times New Roman"/>
                <a:ea typeface="Times New Roman"/>
                <a:cs typeface="Times New Roman"/>
                <a:sym typeface="Times New Roman"/>
              </a:rPr>
              <a:t>The system should reliably separate split (broken) kernels from whole kernels in real time. It should then grade the whole kernels by size, and shape using the deep learning model. </a:t>
            </a:r>
            <a:endParaRPr sz="2200">
              <a:latin typeface="Times New Roman"/>
              <a:ea typeface="Times New Roman"/>
              <a:cs typeface="Times New Roman"/>
              <a:sym typeface="Times New Roman"/>
            </a:endParaRPr>
          </a:p>
          <a:p>
            <a:pPr indent="-368300" lvl="0" marL="457200" marR="381000" rtl="0" algn="just">
              <a:lnSpc>
                <a:spcPct val="150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Enhancing YOLO model by training with more and diverse Dataset.</a:t>
            </a:r>
            <a:endParaRPr sz="2200">
              <a:latin typeface="Times New Roman"/>
              <a:ea typeface="Times New Roman"/>
              <a:cs typeface="Times New Roman"/>
              <a:sym typeface="Times New Roman"/>
            </a:endParaRPr>
          </a:p>
          <a:p>
            <a:pPr indent="0" lvl="0" marL="457200" marR="381000" rtl="0" algn="just">
              <a:lnSpc>
                <a:spcPct val="150000"/>
              </a:lnSpc>
              <a:spcBef>
                <a:spcPts val="1200"/>
              </a:spcBef>
              <a:spcAft>
                <a:spcPts val="1200"/>
              </a:spcAft>
              <a:buSzPts val="1400"/>
              <a:buNone/>
            </a:pPr>
            <a:r>
              <a:rPr lang="en-US" sz="2200">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sp>
        <p:nvSpPr>
          <p:cNvPr id="235" name="Google Shape;235;p25"/>
          <p:cNvSpPr txBox="1"/>
          <p:nvPr/>
        </p:nvSpPr>
        <p:spPr>
          <a:xfrm>
            <a:off x="3392375" y="6401175"/>
            <a:ext cx="61722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1948199" y="241000"/>
            <a:ext cx="7767000" cy="944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TIMELINE</a:t>
            </a:r>
            <a:endParaRPr b="1" sz="3200">
              <a:solidFill>
                <a:srgbClr val="0000FF"/>
              </a:solidFill>
              <a:latin typeface="Times New Roman"/>
              <a:ea typeface="Times New Roman"/>
              <a:cs typeface="Times New Roman"/>
              <a:sym typeface="Times New Roman"/>
            </a:endParaRPr>
          </a:p>
        </p:txBody>
      </p:sp>
      <p:pic>
        <p:nvPicPr>
          <p:cNvPr id="241" name="Google Shape;241;p26"/>
          <p:cNvPicPr preferRelativeResize="0"/>
          <p:nvPr/>
        </p:nvPicPr>
        <p:blipFill rotWithShape="1">
          <a:blip r:embed="rId3">
            <a:alphaModFix/>
          </a:blip>
          <a:srcRect b="0" l="0" r="0" t="0"/>
          <a:stretch/>
        </p:blipFill>
        <p:spPr>
          <a:xfrm>
            <a:off x="811587" y="1067800"/>
            <a:ext cx="9336176" cy="5549199"/>
          </a:xfrm>
          <a:prstGeom prst="rect">
            <a:avLst/>
          </a:prstGeom>
          <a:noFill/>
          <a:ln>
            <a:noFill/>
          </a:ln>
        </p:spPr>
      </p:pic>
      <p:sp>
        <p:nvSpPr>
          <p:cNvPr id="242" name="Google Shape;242;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txBox="1"/>
          <p:nvPr/>
        </p:nvSpPr>
        <p:spPr>
          <a:xfrm>
            <a:off x="1119750" y="4566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6"/>
          <p:cNvSpPr/>
          <p:nvPr/>
        </p:nvSpPr>
        <p:spPr>
          <a:xfrm>
            <a:off x="4825725" y="5202525"/>
            <a:ext cx="767700" cy="348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6"/>
          <p:cNvSpPr/>
          <p:nvPr/>
        </p:nvSpPr>
        <p:spPr>
          <a:xfrm>
            <a:off x="5657225" y="4592725"/>
            <a:ext cx="767700" cy="348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6"/>
          <p:cNvSpPr/>
          <p:nvPr/>
        </p:nvSpPr>
        <p:spPr>
          <a:xfrm>
            <a:off x="6488725" y="3990400"/>
            <a:ext cx="767700" cy="348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6"/>
          <p:cNvSpPr/>
          <p:nvPr/>
        </p:nvSpPr>
        <p:spPr>
          <a:xfrm>
            <a:off x="7346675" y="3393125"/>
            <a:ext cx="397800" cy="348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6"/>
          <p:cNvSpPr/>
          <p:nvPr/>
        </p:nvSpPr>
        <p:spPr>
          <a:xfrm>
            <a:off x="7744475" y="2802650"/>
            <a:ext cx="767700" cy="348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6"/>
          <p:cNvSpPr/>
          <p:nvPr/>
        </p:nvSpPr>
        <p:spPr>
          <a:xfrm>
            <a:off x="8586325" y="2198625"/>
            <a:ext cx="767700" cy="348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6"/>
          <p:cNvSpPr/>
          <p:nvPr/>
        </p:nvSpPr>
        <p:spPr>
          <a:xfrm>
            <a:off x="9432975" y="1583725"/>
            <a:ext cx="282300" cy="348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6"/>
          <p:cNvSpPr/>
          <p:nvPr/>
        </p:nvSpPr>
        <p:spPr>
          <a:xfrm>
            <a:off x="10071575" y="2251075"/>
            <a:ext cx="767700" cy="3483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6"/>
          <p:cNvSpPr/>
          <p:nvPr/>
        </p:nvSpPr>
        <p:spPr>
          <a:xfrm>
            <a:off x="10071575" y="1678775"/>
            <a:ext cx="767700" cy="348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6"/>
          <p:cNvSpPr txBox="1"/>
          <p:nvPr/>
        </p:nvSpPr>
        <p:spPr>
          <a:xfrm>
            <a:off x="10832150" y="1678775"/>
            <a:ext cx="1821000" cy="3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pending</a:t>
            </a:r>
            <a:endParaRPr b="1" i="0" sz="1400" u="none" cap="none" strike="noStrike">
              <a:solidFill>
                <a:srgbClr val="000000"/>
              </a:solidFill>
              <a:latin typeface="Arial"/>
              <a:ea typeface="Arial"/>
              <a:cs typeface="Arial"/>
              <a:sym typeface="Arial"/>
            </a:endParaRPr>
          </a:p>
        </p:txBody>
      </p:sp>
      <p:sp>
        <p:nvSpPr>
          <p:cNvPr id="254" name="Google Shape;254;p26"/>
          <p:cNvSpPr txBox="1"/>
          <p:nvPr/>
        </p:nvSpPr>
        <p:spPr>
          <a:xfrm>
            <a:off x="10728875" y="3741425"/>
            <a:ext cx="91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6"/>
          <p:cNvSpPr txBox="1"/>
          <p:nvPr/>
        </p:nvSpPr>
        <p:spPr>
          <a:xfrm>
            <a:off x="10908350" y="2251075"/>
            <a:ext cx="2185200" cy="34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Work Done</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1881350" y="190499"/>
            <a:ext cx="8765700" cy="625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REFERENCES</a:t>
            </a:r>
            <a:br>
              <a:rPr b="1" lang="en-US" sz="3200">
                <a:solidFill>
                  <a:srgbClr val="0000FF"/>
                </a:solidFill>
                <a:latin typeface="Times New Roman"/>
                <a:ea typeface="Times New Roman"/>
                <a:cs typeface="Times New Roman"/>
                <a:sym typeface="Times New Roman"/>
              </a:rPr>
            </a:br>
            <a:endParaRPr/>
          </a:p>
        </p:txBody>
      </p:sp>
      <p:sp>
        <p:nvSpPr>
          <p:cNvPr id="261" name="Google Shape;261;p27"/>
          <p:cNvSpPr txBox="1"/>
          <p:nvPr>
            <p:ph idx="1" type="body"/>
          </p:nvPr>
        </p:nvSpPr>
        <p:spPr>
          <a:xfrm>
            <a:off x="0" y="990600"/>
            <a:ext cx="12192000" cy="5867400"/>
          </a:xfrm>
          <a:prstGeom prst="rect">
            <a:avLst/>
          </a:prstGeom>
          <a:noFill/>
          <a:ln>
            <a:noFill/>
          </a:ln>
        </p:spPr>
        <p:txBody>
          <a:bodyPr anchorCtr="0" anchor="t" bIns="45700" lIns="91425" spcFirstLastPara="1" rIns="91425" wrap="square" tIns="45700">
            <a:noAutofit/>
          </a:bodyPr>
          <a:lstStyle/>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A. Sivaranjani, S. Senthilrani, B. Ashokumar, and A. Senthil Murugan, "An Improvised Algorithm For Computer Vision Based Cashew Grading System Using Deep CNN," in 2018 IEEE International Conference on Current Trends in Advanced Computing (ICCTAC), pp. 1-6, July 2019.</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Arun M O, Aneesh G Nath, and Shyna A, "Automated Cashew Kernel Grading Using Machine Vision," in 2016 International Conference on Next Generation Intelligent Systems (ICNGIS), IEEE, pp. 1-6, 2018.</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A. Sivaranjani, S. Senthilrani, B. Ashokumar, and A. Senthil Murugan, "CashNet-15: An Optimized Cashew Nut Grading Using Deep CNN and Data Augmentation," in Proceedings of International Conference on Systems Computation Automation and Networking (ICSCAN), IEEE, pp. 1-6, 2019.</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Shyna A and Reena Mary George, "Machine Vision based Real Time Cashew Grading and Sorting System using SVM and Back Propagation Neural Network," in 2017 International Conference on Circuits Power and Computing Technologies (ICCPCT), IEEE, pp. 1-6, 2017.</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Pham, V.-N., Do Ba, Q.-H., Tran Le, D.-A., Nguyen, Q.-M., Do Van, D., &amp; Nguyen, L., "A Low-Cost Deep-Learning-Based System for Grading Cashew Nuts," Computers, vol. 13, no. 3, p. 71, 2024.</a:t>
            </a:r>
            <a:endParaRPr sz="1900">
              <a:latin typeface="Times New Roman"/>
              <a:ea typeface="Times New Roman"/>
              <a:cs typeface="Times New Roman"/>
              <a:sym typeface="Times New Roman"/>
            </a:endParaRPr>
          </a:p>
          <a:p>
            <a:pPr indent="-349250" lvl="0" marL="457200" rtl="0" algn="just">
              <a:lnSpc>
                <a:spcPct val="120000"/>
              </a:lnSpc>
              <a:spcBef>
                <a:spcPts val="0"/>
              </a:spcBef>
              <a:spcAft>
                <a:spcPts val="0"/>
              </a:spcAft>
              <a:buSzPts val="1900"/>
              <a:buFont typeface="Times New Roman"/>
              <a:buAutoNum type="arabicPeriod"/>
            </a:pPr>
            <a:r>
              <a:rPr lang="en-US" sz="1900">
                <a:latin typeface="Times New Roman"/>
                <a:ea typeface="Times New Roman"/>
                <a:cs typeface="Times New Roman"/>
                <a:sym typeface="Times New Roman"/>
              </a:rPr>
              <a:t>Raj, R., Nagaraj, S.S., Ritesh, S., Thushar, T.A. and Aparanji, V.M.,Fruit Classification Comparison Based on CNN and YOLO. In IOP Conference Series: Materials Science and Engineering (Vol. 1187, No. 1, p. 012031). IOP Publishing,2021. </a:t>
            </a:r>
            <a:endParaRPr sz="19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1881350" y="190499"/>
            <a:ext cx="8765700" cy="625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REFERENCES</a:t>
            </a:r>
            <a:br>
              <a:rPr b="1" lang="en-US" sz="3200">
                <a:solidFill>
                  <a:srgbClr val="0000FF"/>
                </a:solidFill>
                <a:latin typeface="Times New Roman"/>
                <a:ea typeface="Times New Roman"/>
                <a:cs typeface="Times New Roman"/>
                <a:sym typeface="Times New Roman"/>
              </a:rPr>
            </a:br>
            <a:endParaRPr/>
          </a:p>
        </p:txBody>
      </p:sp>
      <p:sp>
        <p:nvSpPr>
          <p:cNvPr id="267" name="Google Shape;267;p28"/>
          <p:cNvSpPr txBox="1"/>
          <p:nvPr>
            <p:ph idx="1" type="body"/>
          </p:nvPr>
        </p:nvSpPr>
        <p:spPr>
          <a:xfrm>
            <a:off x="286675" y="990600"/>
            <a:ext cx="11742300" cy="5867400"/>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7.	</a:t>
            </a:r>
            <a:r>
              <a:rPr lang="en-US" sz="1900">
                <a:latin typeface="Times New Roman"/>
                <a:ea typeface="Times New Roman"/>
                <a:cs typeface="Times New Roman"/>
                <a:sym typeface="Times New Roman"/>
              </a:rPr>
              <a:t>M. A and P. N. Renjith,Classification of Durian Fruits based on Ripening with Machine Learning Techniques,2020 3rd International Conference on Intelligent Sustainable Systems (ICISS), Thoothukudi,pp. 542-547,</a:t>
            </a:r>
            <a:endParaRPr sz="19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8.</a:t>
            </a:r>
            <a:r>
              <a:rPr lang="en-US" sz="1900">
                <a:latin typeface="Times New Roman"/>
                <a:ea typeface="Times New Roman"/>
                <a:cs typeface="Times New Roman"/>
                <a:sym typeface="Times New Roman"/>
              </a:rPr>
              <a:t>	</a:t>
            </a:r>
            <a:r>
              <a:rPr lang="en-US" sz="1900">
                <a:solidFill>
                  <a:schemeClr val="dk1"/>
                </a:solidFill>
                <a:latin typeface="Times New Roman"/>
                <a:ea typeface="Times New Roman"/>
                <a:cs typeface="Times New Roman"/>
                <a:sym typeface="Times New Roman"/>
              </a:rPr>
              <a:t>S. N. Karnam, V. S. Vaddagallaiah, P. K. Rangnaik, A. Kumar, C. Kumar, and B. M. Vishwanath, "Precise Cashew Classification using Machine Learning," </a:t>
            </a:r>
            <a:r>
              <a:rPr i="1" lang="en-US" sz="1900">
                <a:solidFill>
                  <a:schemeClr val="dk1"/>
                </a:solidFill>
                <a:latin typeface="Times New Roman"/>
                <a:ea typeface="Times New Roman"/>
                <a:cs typeface="Times New Roman"/>
                <a:sym typeface="Times New Roman"/>
              </a:rPr>
              <a:t>Engineering, Technology &amp; Applied Science Research</a:t>
            </a:r>
            <a:r>
              <a:rPr lang="en-US" sz="1900">
                <a:solidFill>
                  <a:schemeClr val="dk1"/>
                </a:solidFill>
                <a:latin typeface="Times New Roman"/>
                <a:ea typeface="Times New Roman"/>
                <a:cs typeface="Times New Roman"/>
                <a:sym typeface="Times New Roman"/>
              </a:rPr>
              <a:t>, vol. 14, no. 5, pp. 17414–17421, Oct. 2024, doi: 10.48084/etasr.8052</a:t>
            </a:r>
            <a:endParaRPr sz="19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9.	</a:t>
            </a:r>
            <a:r>
              <a:rPr lang="en-US" sz="1900">
                <a:latin typeface="Times New Roman"/>
                <a:ea typeface="Times New Roman"/>
                <a:cs typeface="Times New Roman"/>
                <a:sym typeface="Times New Roman"/>
              </a:rPr>
              <a:t>V. Gautam, R. G. Tiwari, A. Misra, D. Witarsyah, N. K. Trivedi and A. K. Jain, Dry Fruit Classification Using Deep Convolutional Neural Network Trained with Transfer Learning,2023 International Conference on Advancement in Data Science, E-learning and Information System (ICADEIS,pp. 1-6, doi: 10.1109/ICADEIS58666.2023.10270982,2023.</a:t>
            </a:r>
            <a:endParaRPr sz="19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10.	</a:t>
            </a:r>
            <a:r>
              <a:rPr lang="en-US" sz="1900">
                <a:latin typeface="Times New Roman"/>
                <a:ea typeface="Times New Roman"/>
                <a:cs typeface="Times New Roman"/>
                <a:sym typeface="Times New Roman"/>
              </a:rPr>
              <a:t>S. E. Sunday, R. Ji, A. N. Abdalla and H. Bian,Fruit Image Classification using the Inception-V3 Deep Learning Model,2023 International Conference on the Cognitive Computing and Complex Data (ICCD),pp. 227-230, doi: 10.1109/ICCD59681.2023.10420760,2023. </a:t>
            </a:r>
            <a:endParaRPr sz="1900">
              <a:latin typeface="Times New Roman"/>
              <a:ea typeface="Times New Roman"/>
              <a:cs typeface="Times New Roman"/>
              <a:sym typeface="Times New Roman"/>
            </a:endParaRPr>
          </a:p>
          <a:p>
            <a:pPr indent="0" lvl="0" marL="0" rtl="0" algn="just">
              <a:lnSpc>
                <a:spcPct val="120000"/>
              </a:lnSpc>
              <a:spcBef>
                <a:spcPts val="0"/>
              </a:spcBef>
              <a:spcAft>
                <a:spcPts val="0"/>
              </a:spcAft>
              <a:buSzPts val="1400"/>
              <a:buNone/>
            </a:pPr>
            <a:r>
              <a:rPr b="1" lang="en-US" sz="1900">
                <a:latin typeface="Times New Roman"/>
                <a:ea typeface="Times New Roman"/>
                <a:cs typeface="Times New Roman"/>
                <a:sym typeface="Times New Roman"/>
              </a:rPr>
              <a:t>11.	</a:t>
            </a:r>
            <a:r>
              <a:rPr lang="en-US" sz="1900">
                <a:latin typeface="Times New Roman"/>
                <a:ea typeface="Times New Roman"/>
                <a:cs typeface="Times New Roman"/>
                <a:sym typeface="Times New Roman"/>
              </a:rPr>
              <a:t>P. Nirale and M. Madankar, Analytical Study on IoT and Machine Learning based Grading and Sorting System for Fruits,2021 International Conference on Computational Intelligence and Computing Applications (ICCICA), Nagpur, India, 2021, pp. 1-6, doi: 10.1109/ICCICA52458.2021.9697161,2021.</a:t>
            </a:r>
            <a:endParaRPr sz="19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9"/>
          <p:cNvPicPr preferRelativeResize="0"/>
          <p:nvPr/>
        </p:nvPicPr>
        <p:blipFill rotWithShape="1">
          <a:blip r:embed="rId3">
            <a:alphaModFix/>
          </a:blip>
          <a:srcRect b="0" l="0" r="0" t="0"/>
          <a:stretch/>
        </p:blipFill>
        <p:spPr>
          <a:xfrm>
            <a:off x="490909" y="1153653"/>
            <a:ext cx="10862072" cy="53094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txBox="1"/>
          <p:nvPr>
            <p:ph type="title"/>
          </p:nvPr>
        </p:nvSpPr>
        <p:spPr>
          <a:xfrm>
            <a:off x="2212500" y="382825"/>
            <a:ext cx="7767000" cy="653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Block Diagram/Methodology</a:t>
            </a:r>
            <a:endParaRPr b="1" sz="3200">
              <a:solidFill>
                <a:srgbClr val="0000FF"/>
              </a:solidFill>
              <a:latin typeface="Times New Roman"/>
              <a:ea typeface="Times New Roman"/>
              <a:cs typeface="Times New Roman"/>
              <a:sym typeface="Times New Roman"/>
            </a:endParaRPr>
          </a:p>
        </p:txBody>
      </p:sp>
      <p:sp>
        <p:nvSpPr>
          <p:cNvPr id="69" name="Google Shape;69;p3"/>
          <p:cNvSpPr/>
          <p:nvPr/>
        </p:nvSpPr>
        <p:spPr>
          <a:xfrm>
            <a:off x="2212500" y="5475825"/>
            <a:ext cx="7451100" cy="584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Fig : Proposed system for Real time Cashew classification </a:t>
            </a:r>
            <a:endParaRPr b="1" i="0" sz="2000" u="none" cap="none" strike="noStrike">
              <a:solidFill>
                <a:srgbClr val="000000"/>
              </a:solidFill>
              <a:latin typeface="Arial"/>
              <a:ea typeface="Arial"/>
              <a:cs typeface="Arial"/>
              <a:sym typeface="Arial"/>
            </a:endParaRPr>
          </a:p>
        </p:txBody>
      </p:sp>
      <p:pic>
        <p:nvPicPr>
          <p:cNvPr id="70" name="Google Shape;70;p3"/>
          <p:cNvPicPr preferRelativeResize="0"/>
          <p:nvPr/>
        </p:nvPicPr>
        <p:blipFill rotWithShape="1">
          <a:blip r:embed="rId3">
            <a:alphaModFix/>
          </a:blip>
          <a:srcRect b="0" l="0" r="0" t="0"/>
          <a:stretch/>
        </p:blipFill>
        <p:spPr>
          <a:xfrm>
            <a:off x="94525" y="1662950"/>
            <a:ext cx="12021276" cy="3532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txBox="1"/>
          <p:nvPr>
            <p:ph type="title"/>
          </p:nvPr>
        </p:nvSpPr>
        <p:spPr>
          <a:xfrm>
            <a:off x="3083250" y="350800"/>
            <a:ext cx="6025500" cy="62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Tools &amp; Techniques </a:t>
            </a:r>
            <a:endParaRPr b="1" sz="3200">
              <a:solidFill>
                <a:srgbClr val="0000FF"/>
              </a:solidFill>
              <a:latin typeface="Times New Roman"/>
              <a:ea typeface="Times New Roman"/>
              <a:cs typeface="Times New Roman"/>
              <a:sym typeface="Times New Roman"/>
            </a:endParaRPr>
          </a:p>
        </p:txBody>
      </p:sp>
      <p:sp>
        <p:nvSpPr>
          <p:cNvPr id="76" name="Google Shape;76;p4"/>
          <p:cNvSpPr txBox="1"/>
          <p:nvPr>
            <p:ph idx="1" type="body"/>
          </p:nvPr>
        </p:nvSpPr>
        <p:spPr>
          <a:xfrm>
            <a:off x="726600" y="1350175"/>
            <a:ext cx="11326500" cy="5338800"/>
          </a:xfrm>
          <a:prstGeom prst="rect">
            <a:avLst/>
          </a:prstGeom>
          <a:noFill/>
          <a:ln>
            <a:noFill/>
          </a:ln>
        </p:spPr>
        <p:txBody>
          <a:bodyPr anchorCtr="0" anchor="ctr" bIns="45700" lIns="91425" spcFirstLastPara="1" rIns="91425" wrap="square" tIns="45700">
            <a:noAutofit/>
          </a:bodyPr>
          <a:lstStyle/>
          <a:p>
            <a:pPr indent="-355600" lvl="0" marL="457200" rtl="0" algn="l">
              <a:lnSpc>
                <a:spcPct val="100000"/>
              </a:lnSpc>
              <a:spcBef>
                <a:spcPts val="0"/>
              </a:spcBef>
              <a:spcAft>
                <a:spcPts val="0"/>
              </a:spcAft>
              <a:buClr>
                <a:schemeClr val="dk1"/>
              </a:buClr>
              <a:buSzPts val="2000"/>
              <a:buFont typeface="Times"/>
              <a:buAutoNum type="arabicPeriod"/>
            </a:pPr>
            <a:r>
              <a:rPr b="1" lang="en-US" sz="2000">
                <a:solidFill>
                  <a:schemeClr val="dk1"/>
                </a:solidFill>
                <a:latin typeface="Times"/>
                <a:ea typeface="Times"/>
                <a:cs typeface="Times"/>
                <a:sym typeface="Times"/>
              </a:rPr>
              <a:t>Python : </a:t>
            </a:r>
            <a:endParaRPr b="1" sz="2000">
              <a:solidFill>
                <a:schemeClr val="dk1"/>
              </a:solidFill>
              <a:latin typeface="Times"/>
              <a:ea typeface="Times"/>
              <a:cs typeface="Times"/>
              <a:sym typeface="Times"/>
            </a:endParaRPr>
          </a:p>
          <a:p>
            <a:pPr indent="457200" lvl="0" marL="0" rtl="0" algn="l">
              <a:lnSpc>
                <a:spcPct val="100000"/>
              </a:lnSpc>
              <a:spcBef>
                <a:spcPts val="0"/>
              </a:spcBef>
              <a:spcAft>
                <a:spcPts val="0"/>
              </a:spcAft>
              <a:buSzPts val="1400"/>
              <a:buNone/>
            </a:pPr>
            <a:r>
              <a:rPr lang="en-US" sz="2000">
                <a:solidFill>
                  <a:schemeClr val="dk1"/>
                </a:solidFill>
                <a:latin typeface="Times"/>
                <a:ea typeface="Times"/>
                <a:cs typeface="Times"/>
                <a:sym typeface="Times"/>
              </a:rPr>
              <a:t>Core Model Development And Image Processing  Task.</a:t>
            </a:r>
            <a:endParaRPr sz="2000">
              <a:solidFill>
                <a:schemeClr val="dk1"/>
              </a:solidFill>
              <a:latin typeface="Times"/>
              <a:ea typeface="Times"/>
              <a:cs typeface="Times"/>
              <a:sym typeface="Times"/>
            </a:endParaRPr>
          </a:p>
          <a:p>
            <a:pPr indent="0" lvl="0" marL="457200" rtl="0" algn="l">
              <a:lnSpc>
                <a:spcPct val="100000"/>
              </a:lnSpc>
              <a:spcBef>
                <a:spcPts val="0"/>
              </a:spcBef>
              <a:spcAft>
                <a:spcPts val="0"/>
              </a:spcAft>
              <a:buSzPts val="1400"/>
              <a:buNone/>
            </a:pPr>
            <a:r>
              <a:t/>
            </a:r>
            <a:endParaRPr sz="2000">
              <a:solidFill>
                <a:schemeClr val="dk1"/>
              </a:solidFill>
              <a:latin typeface="Times"/>
              <a:ea typeface="Times"/>
              <a:cs typeface="Times"/>
              <a:sym typeface="Times"/>
            </a:endParaRPr>
          </a:p>
          <a:p>
            <a:pPr indent="-355600" lvl="0" marL="457200" rtl="0" algn="l">
              <a:lnSpc>
                <a:spcPct val="100000"/>
              </a:lnSpc>
              <a:spcBef>
                <a:spcPts val="0"/>
              </a:spcBef>
              <a:spcAft>
                <a:spcPts val="0"/>
              </a:spcAft>
              <a:buClr>
                <a:schemeClr val="dk1"/>
              </a:buClr>
              <a:buSzPts val="2000"/>
              <a:buFont typeface="Times"/>
              <a:buAutoNum type="arabicPeriod"/>
            </a:pPr>
            <a:r>
              <a:rPr b="1" lang="en-US" sz="2000">
                <a:solidFill>
                  <a:schemeClr val="dk1"/>
                </a:solidFill>
                <a:latin typeface="Times"/>
                <a:ea typeface="Times"/>
                <a:cs typeface="Times"/>
                <a:sym typeface="Times"/>
              </a:rPr>
              <a:t>OpenCV :</a:t>
            </a:r>
            <a:endParaRPr b="1" sz="2000">
              <a:solidFill>
                <a:schemeClr val="dk1"/>
              </a:solidFill>
              <a:latin typeface="Times"/>
              <a:ea typeface="Times"/>
              <a:cs typeface="Times"/>
              <a:sym typeface="Times"/>
            </a:endParaRPr>
          </a:p>
          <a:p>
            <a:pPr indent="0" lvl="0" marL="457200" rtl="0" algn="l">
              <a:lnSpc>
                <a:spcPct val="100000"/>
              </a:lnSpc>
              <a:spcBef>
                <a:spcPts val="0"/>
              </a:spcBef>
              <a:spcAft>
                <a:spcPts val="0"/>
              </a:spcAft>
              <a:buSzPts val="1400"/>
              <a:buNone/>
            </a:pPr>
            <a:r>
              <a:rPr lang="en-US" sz="2000">
                <a:solidFill>
                  <a:schemeClr val="dk1"/>
                </a:solidFill>
                <a:latin typeface="Times"/>
                <a:ea typeface="Times"/>
                <a:cs typeface="Times"/>
                <a:sym typeface="Times"/>
              </a:rPr>
              <a:t> For image preprocessing, enhancement, and feature extraction(grades is size,Bounding box dimensions Aspect ratio (width vs height), sharp).</a:t>
            </a:r>
            <a:endParaRPr sz="2000">
              <a:solidFill>
                <a:schemeClr val="dk1"/>
              </a:solidFill>
              <a:latin typeface="Times"/>
              <a:ea typeface="Times"/>
              <a:cs typeface="Times"/>
              <a:sym typeface="Times"/>
            </a:endParaRPr>
          </a:p>
          <a:p>
            <a:pPr indent="457200" lvl="0" marL="0" rtl="0" algn="l">
              <a:lnSpc>
                <a:spcPct val="100000"/>
              </a:lnSpc>
              <a:spcBef>
                <a:spcPts val="0"/>
              </a:spcBef>
              <a:spcAft>
                <a:spcPts val="0"/>
              </a:spcAft>
              <a:buSzPts val="1400"/>
              <a:buNone/>
            </a:pPr>
            <a:r>
              <a:t/>
            </a:r>
            <a:endParaRPr sz="2000">
              <a:solidFill>
                <a:schemeClr val="dk1"/>
              </a:solidFill>
              <a:latin typeface="Times"/>
              <a:ea typeface="Times"/>
              <a:cs typeface="Times"/>
              <a:sym typeface="Times"/>
            </a:endParaRPr>
          </a:p>
          <a:p>
            <a:pPr indent="-355600" lvl="0" marL="457200" rtl="0" algn="l">
              <a:lnSpc>
                <a:spcPct val="10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Albumentations: </a:t>
            </a:r>
            <a:endParaRPr b="1" sz="20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400"/>
              <a:buNone/>
            </a:pPr>
            <a:r>
              <a:rPr lang="en-US" sz="1900">
                <a:solidFill>
                  <a:schemeClr val="dk1"/>
                </a:solidFill>
                <a:latin typeface="Times New Roman"/>
                <a:ea typeface="Times New Roman"/>
                <a:cs typeface="Times New Roman"/>
                <a:sym typeface="Times New Roman"/>
              </a:rPr>
              <a:t>A fast and flexible Python library used to apply image augmentations like rotation, flipping, brightness changes, and noise to improve model robustness.</a:t>
            </a:r>
            <a:endParaRPr sz="19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400"/>
              <a:buNone/>
            </a:pPr>
            <a:r>
              <a:t/>
            </a:r>
            <a:endParaRPr sz="1900">
              <a:solidFill>
                <a:schemeClr val="dk1"/>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chemeClr val="dk1"/>
              </a:buClr>
              <a:buSzPts val="2000"/>
              <a:buFont typeface="Times New Roman"/>
              <a:buAutoNum type="arabicPeriod"/>
            </a:pPr>
            <a:r>
              <a:rPr b="1" lang="en-US" sz="2000">
                <a:solidFill>
                  <a:schemeClr val="dk1"/>
                </a:solidFill>
                <a:latin typeface="Times"/>
                <a:ea typeface="Times"/>
                <a:cs typeface="Times"/>
                <a:sym typeface="Times"/>
              </a:rPr>
              <a:t>Annotation Tool Used</a:t>
            </a:r>
            <a:endParaRPr b="1" sz="2000">
              <a:solidFill>
                <a:schemeClr val="dk1"/>
              </a:solidFill>
              <a:latin typeface="Times New Roman"/>
              <a:ea typeface="Times New Roman"/>
              <a:cs typeface="Times New Roman"/>
              <a:sym typeface="Times New Roman"/>
            </a:endParaRPr>
          </a:p>
          <a:p>
            <a:pPr indent="-355600" lvl="1" marL="914400" rtl="0" algn="l">
              <a:lnSpc>
                <a:spcPct val="100000"/>
              </a:lnSpc>
              <a:spcBef>
                <a:spcPts val="0"/>
              </a:spcBef>
              <a:spcAft>
                <a:spcPts val="0"/>
              </a:spcAft>
              <a:buClr>
                <a:schemeClr val="dk1"/>
              </a:buClr>
              <a:buSzPts val="2000"/>
              <a:buFont typeface="Times"/>
              <a:buAutoNum type="alphaLcPeriod"/>
            </a:pPr>
            <a:r>
              <a:rPr lang="en-US" sz="2000">
                <a:solidFill>
                  <a:schemeClr val="dk1"/>
                </a:solidFill>
                <a:latin typeface="Times"/>
                <a:ea typeface="Times"/>
                <a:cs typeface="Times"/>
                <a:sym typeface="Times"/>
              </a:rPr>
              <a:t>Platform:</a:t>
            </a:r>
            <a:r>
              <a:rPr lang="en-US" sz="2000">
                <a:solidFill>
                  <a:schemeClr val="dk1"/>
                </a:solidFill>
                <a:uFill>
                  <a:noFill/>
                </a:uFill>
                <a:latin typeface="Times"/>
                <a:ea typeface="Times"/>
                <a:cs typeface="Times"/>
                <a:sym typeface="Times"/>
                <a:hlinkClick r:id="rId3">
                  <a:extLst>
                    <a:ext uri="{A12FA001-AC4F-418D-AE19-62706E023703}">
                      <ahyp:hlinkClr val="tx"/>
                    </a:ext>
                  </a:extLst>
                </a:hlinkClick>
              </a:rPr>
              <a:t> </a:t>
            </a:r>
            <a:r>
              <a:rPr lang="en-US" sz="2000" u="sng">
                <a:solidFill>
                  <a:schemeClr val="accent5"/>
                </a:solidFill>
                <a:latin typeface="Times"/>
                <a:ea typeface="Times"/>
                <a:cs typeface="Times"/>
                <a:sym typeface="Times"/>
                <a:hlinkClick r:id="rId4">
                  <a:extLst>
                    <a:ext uri="{A12FA001-AC4F-418D-AE19-62706E023703}">
                      <ahyp:hlinkClr val="tx"/>
                    </a:ext>
                  </a:extLst>
                </a:hlinkClick>
              </a:rPr>
              <a:t>Roboflo</a:t>
            </a:r>
            <a:r>
              <a:rPr lang="en-US" sz="2000" u="sng">
                <a:solidFill>
                  <a:schemeClr val="accent5"/>
                </a:solidFill>
                <a:latin typeface="Times"/>
                <a:ea typeface="Times"/>
                <a:cs typeface="Times"/>
                <a:sym typeface="Times"/>
              </a:rPr>
              <a:t>w</a:t>
            </a:r>
            <a:endParaRPr sz="2000" u="sng">
              <a:solidFill>
                <a:schemeClr val="accent5"/>
              </a:solidFill>
              <a:latin typeface="Times"/>
              <a:ea typeface="Times"/>
              <a:cs typeface="Times"/>
              <a:sym typeface="Times"/>
            </a:endParaRPr>
          </a:p>
          <a:p>
            <a:pPr indent="-355600" lvl="1" marL="914400" rtl="0" algn="l">
              <a:lnSpc>
                <a:spcPct val="100000"/>
              </a:lnSpc>
              <a:spcBef>
                <a:spcPts val="0"/>
              </a:spcBef>
              <a:spcAft>
                <a:spcPts val="0"/>
              </a:spcAft>
              <a:buClr>
                <a:schemeClr val="dk1"/>
              </a:buClr>
              <a:buSzPts val="2000"/>
              <a:buFont typeface="Times"/>
              <a:buAutoNum type="alphaLcPeriod"/>
            </a:pPr>
            <a:r>
              <a:rPr lang="en-US" sz="2000">
                <a:solidFill>
                  <a:schemeClr val="dk1"/>
                </a:solidFill>
                <a:latin typeface="Times"/>
                <a:ea typeface="Times"/>
                <a:cs typeface="Times"/>
                <a:sym typeface="Times"/>
              </a:rPr>
              <a:t>Annotation Type: Bounding Boxes</a:t>
            </a:r>
            <a:endParaRPr sz="2000">
              <a:solidFill>
                <a:schemeClr val="dk1"/>
              </a:solidFill>
              <a:latin typeface="Times"/>
              <a:ea typeface="Times"/>
              <a:cs typeface="Times"/>
              <a:sym typeface="Times"/>
            </a:endParaRPr>
          </a:p>
          <a:p>
            <a:pPr indent="-355600" lvl="1" marL="914400" rtl="0" algn="l">
              <a:lnSpc>
                <a:spcPct val="100000"/>
              </a:lnSpc>
              <a:spcBef>
                <a:spcPts val="0"/>
              </a:spcBef>
              <a:spcAft>
                <a:spcPts val="0"/>
              </a:spcAft>
              <a:buClr>
                <a:schemeClr val="dk1"/>
              </a:buClr>
              <a:buSzPts val="2000"/>
              <a:buFont typeface="Times"/>
              <a:buAutoNum type="alphaLcPeriod"/>
            </a:pPr>
            <a:r>
              <a:rPr lang="en-US" sz="2000">
                <a:solidFill>
                  <a:schemeClr val="dk1"/>
                </a:solidFill>
                <a:latin typeface="Times"/>
                <a:ea typeface="Times"/>
                <a:cs typeface="Times"/>
                <a:sym typeface="Times"/>
              </a:rPr>
              <a:t>Export Format: YOLO v5 (</a:t>
            </a:r>
            <a:r>
              <a:rPr lang="en-US" sz="2000">
                <a:solidFill>
                  <a:srgbClr val="188038"/>
                </a:solidFill>
                <a:latin typeface="Times"/>
                <a:ea typeface="Times"/>
                <a:cs typeface="Times"/>
                <a:sym typeface="Times"/>
              </a:rPr>
              <a:t>.txt</a:t>
            </a:r>
            <a:r>
              <a:rPr lang="en-US" sz="2000">
                <a:solidFill>
                  <a:schemeClr val="dk1"/>
                </a:solidFill>
                <a:latin typeface="Times"/>
                <a:ea typeface="Times"/>
                <a:cs typeface="Times"/>
                <a:sym typeface="Times"/>
              </a:rPr>
              <a:t>) format</a:t>
            </a:r>
            <a:endParaRPr sz="2000">
              <a:solidFill>
                <a:schemeClr val="dk1"/>
              </a:solidFill>
              <a:latin typeface="Times"/>
              <a:ea typeface="Times"/>
              <a:cs typeface="Times"/>
              <a:sym typeface="Times"/>
            </a:endParaRPr>
          </a:p>
          <a:p>
            <a:pPr indent="-355600" lvl="1" marL="914400" rtl="0" algn="l">
              <a:lnSpc>
                <a:spcPct val="100000"/>
              </a:lnSpc>
              <a:spcBef>
                <a:spcPts val="0"/>
              </a:spcBef>
              <a:spcAft>
                <a:spcPts val="0"/>
              </a:spcAft>
              <a:buClr>
                <a:schemeClr val="dk1"/>
              </a:buClr>
              <a:buSzPts val="2000"/>
              <a:buFont typeface="Times"/>
              <a:buAutoNum type="alphaLcPeriod"/>
            </a:pPr>
            <a:r>
              <a:rPr lang="en-US" sz="2000">
                <a:solidFill>
                  <a:schemeClr val="dk1"/>
                </a:solidFill>
                <a:latin typeface="Times"/>
                <a:ea typeface="Times"/>
                <a:cs typeface="Times"/>
                <a:sym typeface="Times"/>
              </a:rPr>
              <a:t>Annotation Method: Manual drawing with class labels.</a:t>
            </a:r>
            <a:endParaRPr sz="2000">
              <a:solidFill>
                <a:schemeClr val="dk1"/>
              </a:solidFill>
              <a:latin typeface="Times"/>
              <a:ea typeface="Times"/>
              <a:cs typeface="Times"/>
              <a:sym typeface="Times"/>
            </a:endParaRPr>
          </a:p>
          <a:p>
            <a:pPr indent="0" lvl="0" marL="914400" rtl="0" algn="l">
              <a:lnSpc>
                <a:spcPct val="100000"/>
              </a:lnSpc>
              <a:spcBef>
                <a:spcPts val="0"/>
              </a:spcBef>
              <a:spcAft>
                <a:spcPts val="0"/>
              </a:spcAft>
              <a:buSzPts val="1400"/>
              <a:buNone/>
            </a:pPr>
            <a:r>
              <a:t/>
            </a:r>
            <a:endParaRPr sz="2000">
              <a:solidFill>
                <a:schemeClr val="dk1"/>
              </a:solidFill>
              <a:latin typeface="Times"/>
              <a:ea typeface="Times"/>
              <a:cs typeface="Times"/>
              <a:sym typeface="Times"/>
            </a:endParaRPr>
          </a:p>
          <a:p>
            <a:pPr indent="0" lvl="0" marL="0" rtl="0" algn="l">
              <a:lnSpc>
                <a:spcPct val="100000"/>
              </a:lnSpc>
              <a:spcBef>
                <a:spcPts val="0"/>
              </a:spcBef>
              <a:spcAft>
                <a:spcPts val="0"/>
              </a:spcAft>
              <a:buSzPts val="1400"/>
              <a:buNone/>
            </a:pPr>
            <a:r>
              <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type="title"/>
          </p:nvPr>
        </p:nvSpPr>
        <p:spPr>
          <a:xfrm>
            <a:off x="3083250" y="350800"/>
            <a:ext cx="6025500" cy="62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Tools &amp; Techniques </a:t>
            </a:r>
            <a:endParaRPr b="1" sz="3200">
              <a:solidFill>
                <a:srgbClr val="0000FF"/>
              </a:solidFill>
              <a:latin typeface="Times New Roman"/>
              <a:ea typeface="Times New Roman"/>
              <a:cs typeface="Times New Roman"/>
              <a:sym typeface="Times New Roman"/>
            </a:endParaRPr>
          </a:p>
        </p:txBody>
      </p:sp>
      <p:sp>
        <p:nvSpPr>
          <p:cNvPr id="82" name="Google Shape;82;p5"/>
          <p:cNvSpPr txBox="1"/>
          <p:nvPr>
            <p:ph idx="1" type="body"/>
          </p:nvPr>
        </p:nvSpPr>
        <p:spPr>
          <a:xfrm>
            <a:off x="876200" y="1934050"/>
            <a:ext cx="11006100" cy="41886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Clr>
                <a:schemeClr val="dk1"/>
              </a:buClr>
              <a:buSzPts val="2000"/>
              <a:buFont typeface="Times"/>
              <a:buAutoNum type="arabicPeriod" startAt="5"/>
            </a:pPr>
            <a:r>
              <a:rPr b="1" lang="en-US" sz="2000">
                <a:solidFill>
                  <a:schemeClr val="dk1"/>
                </a:solidFill>
                <a:latin typeface="Times"/>
                <a:ea typeface="Times"/>
                <a:cs typeface="Times"/>
                <a:sym typeface="Times"/>
              </a:rPr>
              <a:t>Raspberry Pi 4 : </a:t>
            </a:r>
            <a:endParaRPr b="1" sz="2000">
              <a:solidFill>
                <a:schemeClr val="dk1"/>
              </a:solidFill>
              <a:latin typeface="Times"/>
              <a:ea typeface="Times"/>
              <a:cs typeface="Times"/>
              <a:sym typeface="Times"/>
            </a:endParaRPr>
          </a:p>
          <a:p>
            <a:pPr indent="0" lvl="0" marL="457200" rtl="0" algn="l">
              <a:lnSpc>
                <a:spcPct val="115000"/>
              </a:lnSpc>
              <a:spcBef>
                <a:spcPts val="1200"/>
              </a:spcBef>
              <a:spcAft>
                <a:spcPts val="0"/>
              </a:spcAft>
              <a:buSzPts val="1400"/>
              <a:buNone/>
            </a:pPr>
            <a:r>
              <a:rPr lang="en-US" sz="2000">
                <a:solidFill>
                  <a:schemeClr val="dk1"/>
                </a:solidFill>
                <a:latin typeface="Times"/>
                <a:ea typeface="Times"/>
                <a:cs typeface="Times"/>
                <a:sym typeface="Times"/>
              </a:rPr>
              <a:t>Compact single board computer used to run the model and to control hardware.  </a:t>
            </a:r>
            <a:endParaRPr b="1" sz="2000">
              <a:solidFill>
                <a:schemeClr val="dk1"/>
              </a:solidFill>
              <a:latin typeface="Times"/>
              <a:ea typeface="Times"/>
              <a:cs typeface="Times"/>
              <a:sym typeface="Times"/>
            </a:endParaRPr>
          </a:p>
          <a:p>
            <a:pPr indent="-355600" lvl="0" marL="457200" rtl="0" algn="l">
              <a:lnSpc>
                <a:spcPct val="115000"/>
              </a:lnSpc>
              <a:spcBef>
                <a:spcPts val="1200"/>
              </a:spcBef>
              <a:spcAft>
                <a:spcPts val="0"/>
              </a:spcAft>
              <a:buClr>
                <a:schemeClr val="dk1"/>
              </a:buClr>
              <a:buSzPts val="2000"/>
              <a:buFont typeface="Times"/>
              <a:buAutoNum type="arabicPeriod" startAt="5"/>
            </a:pPr>
            <a:r>
              <a:rPr b="1" lang="en-US" sz="2000">
                <a:solidFill>
                  <a:schemeClr val="dk1"/>
                </a:solidFill>
                <a:latin typeface="Times"/>
                <a:ea typeface="Times"/>
                <a:cs typeface="Times"/>
                <a:sym typeface="Times"/>
              </a:rPr>
              <a:t>Web Cam(Microsoft lifecam):</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rPr b="1" lang="en-US" sz="2000">
                <a:solidFill>
                  <a:schemeClr val="dk1"/>
                </a:solidFill>
                <a:latin typeface="Times"/>
                <a:ea typeface="Times"/>
                <a:cs typeface="Times"/>
                <a:sym typeface="Times"/>
              </a:rPr>
              <a:t>	</a:t>
            </a:r>
            <a:r>
              <a:rPr lang="en-US" sz="2000">
                <a:solidFill>
                  <a:schemeClr val="dk1"/>
                </a:solidFill>
                <a:latin typeface="Times"/>
                <a:ea typeface="Times"/>
                <a:cs typeface="Times"/>
                <a:sym typeface="Times"/>
              </a:rPr>
              <a:t>Used for Data Acquisition and also for capturing real time video for cashew grading.</a:t>
            </a:r>
            <a:endParaRPr b="1" sz="2000">
              <a:solidFill>
                <a:schemeClr val="dk1"/>
              </a:solidFill>
              <a:latin typeface="Times"/>
              <a:ea typeface="Times"/>
              <a:cs typeface="Times"/>
              <a:sym typeface="Times"/>
            </a:endParaRPr>
          </a:p>
          <a:p>
            <a:pPr indent="-355600" lvl="0" marL="457200" rtl="0" algn="l">
              <a:lnSpc>
                <a:spcPct val="115000"/>
              </a:lnSpc>
              <a:spcBef>
                <a:spcPts val="1200"/>
              </a:spcBef>
              <a:spcAft>
                <a:spcPts val="0"/>
              </a:spcAft>
              <a:buClr>
                <a:schemeClr val="dk1"/>
              </a:buClr>
              <a:buSzPts val="2000"/>
              <a:buFont typeface="Times"/>
              <a:buAutoNum type="arabicPeriod" startAt="5"/>
            </a:pPr>
            <a:r>
              <a:rPr b="1" lang="en-US" sz="2000">
                <a:solidFill>
                  <a:schemeClr val="dk1"/>
                </a:solidFill>
                <a:latin typeface="Times"/>
                <a:ea typeface="Times"/>
                <a:cs typeface="Times"/>
                <a:sym typeface="Times"/>
              </a:rPr>
              <a:t>Arduino Uno:</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rPr lang="en-US" sz="2000">
                <a:solidFill>
                  <a:schemeClr val="dk1"/>
                </a:solidFill>
                <a:latin typeface="Times"/>
                <a:ea typeface="Times"/>
                <a:cs typeface="Times"/>
                <a:sym typeface="Times"/>
              </a:rPr>
              <a:t>	Used to drive the motors for both conveyor belt and  the actuators. </a:t>
            </a:r>
            <a:endParaRPr b="1" sz="2000">
              <a:solidFill>
                <a:schemeClr val="dk1"/>
              </a:solidFill>
              <a:latin typeface="Times"/>
              <a:ea typeface="Times"/>
              <a:cs typeface="Times"/>
              <a:sym typeface="Times"/>
            </a:endParaRPr>
          </a:p>
          <a:p>
            <a:pPr indent="-355600" lvl="0" marL="457200" rtl="0" algn="l">
              <a:lnSpc>
                <a:spcPct val="115000"/>
              </a:lnSpc>
              <a:spcBef>
                <a:spcPts val="1200"/>
              </a:spcBef>
              <a:spcAft>
                <a:spcPts val="0"/>
              </a:spcAft>
              <a:buClr>
                <a:schemeClr val="dk1"/>
              </a:buClr>
              <a:buSzPts val="2000"/>
              <a:buFont typeface="Times"/>
              <a:buAutoNum type="arabicPeriod" startAt="5"/>
            </a:pPr>
            <a:r>
              <a:rPr b="1" lang="en-US" sz="2000">
                <a:solidFill>
                  <a:schemeClr val="dk1"/>
                </a:solidFill>
                <a:latin typeface="Times"/>
                <a:ea typeface="Times"/>
                <a:cs typeface="Times"/>
                <a:sym typeface="Times"/>
              </a:rPr>
              <a:t>Stepper Motor and Motor Drivers(L298N)</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t/>
            </a:r>
            <a:endParaRPr b="1" sz="2000">
              <a:solidFill>
                <a:schemeClr val="dk1"/>
              </a:solidFill>
              <a:latin typeface="Times"/>
              <a:ea typeface="Times"/>
              <a:cs typeface="Times"/>
              <a:sym typeface="Times"/>
            </a:endParaRPr>
          </a:p>
          <a:p>
            <a:pPr indent="0" lvl="0" marL="457200" rtl="0" algn="l">
              <a:lnSpc>
                <a:spcPct val="115000"/>
              </a:lnSpc>
              <a:spcBef>
                <a:spcPts val="1200"/>
              </a:spcBef>
              <a:spcAft>
                <a:spcPts val="0"/>
              </a:spcAft>
              <a:buSzPts val="1400"/>
              <a:buNone/>
            </a:pPr>
            <a:r>
              <a:t/>
            </a:r>
            <a:endParaRPr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1200"/>
              </a:spcAft>
              <a:buSzPts val="1400"/>
              <a:buNone/>
            </a:pPr>
            <a:r>
              <a:t/>
            </a:r>
            <a:endParaRPr b="1" sz="2000">
              <a:solidFill>
                <a:schemeClr val="dk1"/>
              </a:solidFill>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6"/>
          <p:cNvSpPr txBox="1"/>
          <p:nvPr>
            <p:ph type="title"/>
          </p:nvPr>
        </p:nvSpPr>
        <p:spPr>
          <a:xfrm>
            <a:off x="3083250" y="350800"/>
            <a:ext cx="6025500" cy="62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Tools &amp; Techniques </a:t>
            </a:r>
            <a:endParaRPr b="1" sz="3200">
              <a:solidFill>
                <a:srgbClr val="0000FF"/>
              </a:solidFill>
              <a:latin typeface="Times New Roman"/>
              <a:ea typeface="Times New Roman"/>
              <a:cs typeface="Times New Roman"/>
              <a:sym typeface="Times New Roman"/>
            </a:endParaRPr>
          </a:p>
        </p:txBody>
      </p:sp>
      <p:sp>
        <p:nvSpPr>
          <p:cNvPr id="88" name="Google Shape;88;p6"/>
          <p:cNvSpPr txBox="1"/>
          <p:nvPr>
            <p:ph idx="1" type="body"/>
          </p:nvPr>
        </p:nvSpPr>
        <p:spPr>
          <a:xfrm>
            <a:off x="918950" y="1570750"/>
            <a:ext cx="10963200" cy="50436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Clr>
                <a:schemeClr val="dk1"/>
              </a:buClr>
              <a:buSzPts val="2000"/>
              <a:buFont typeface="Times"/>
              <a:buAutoNum type="arabicPeriod" startAt="8"/>
            </a:pPr>
            <a:r>
              <a:rPr b="1" lang="en-US" sz="2000">
                <a:solidFill>
                  <a:schemeClr val="dk1"/>
                </a:solidFill>
                <a:latin typeface="Times"/>
                <a:ea typeface="Times"/>
                <a:cs typeface="Times"/>
                <a:sym typeface="Times"/>
              </a:rPr>
              <a:t>YOLO V5:</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rPr lang="en-US" sz="2000">
                <a:solidFill>
                  <a:schemeClr val="dk1"/>
                </a:solidFill>
                <a:latin typeface="Times New Roman"/>
                <a:ea typeface="Times New Roman"/>
                <a:cs typeface="Times New Roman"/>
                <a:sym typeface="Times New Roman"/>
              </a:rPr>
              <a:t>YOLO v5 (You Only Look Once v5) is a state-of-the-art deep learning model used for real-time object detection.</a:t>
            </a:r>
            <a:endParaRPr sz="2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400"/>
              <a:buNone/>
            </a:pPr>
            <a:r>
              <a:rPr b="1" lang="en-US" sz="2000">
                <a:solidFill>
                  <a:schemeClr val="dk1"/>
                </a:solidFill>
                <a:latin typeface="Times"/>
                <a:ea typeface="Times"/>
                <a:cs typeface="Times"/>
                <a:sym typeface="Times"/>
              </a:rPr>
              <a:t>	</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t/>
            </a:r>
            <a:endParaRPr b="1" sz="2000">
              <a:solidFill>
                <a:schemeClr val="dk1"/>
              </a:solidFill>
              <a:latin typeface="Times"/>
              <a:ea typeface="Times"/>
              <a:cs typeface="Times"/>
              <a:sym typeface="Times"/>
            </a:endParaRPr>
          </a:p>
          <a:p>
            <a:pPr indent="0" lvl="0" marL="457200" rtl="0" algn="l">
              <a:lnSpc>
                <a:spcPct val="115000"/>
              </a:lnSpc>
              <a:spcBef>
                <a:spcPts val="1200"/>
              </a:spcBef>
              <a:spcAft>
                <a:spcPts val="0"/>
              </a:spcAft>
              <a:buSzPts val="1400"/>
              <a:buNone/>
            </a:pPr>
            <a:r>
              <a:t/>
            </a:r>
            <a:endParaRPr sz="2000">
              <a:solidFill>
                <a:schemeClr val="dk1"/>
              </a:solidFill>
              <a:latin typeface="Times"/>
              <a:ea typeface="Times"/>
              <a:cs typeface="Times"/>
              <a:sym typeface="Times"/>
            </a:endParaRPr>
          </a:p>
          <a:p>
            <a:pPr indent="0" lvl="0" marL="0" rtl="0" algn="l">
              <a:lnSpc>
                <a:spcPct val="115000"/>
              </a:lnSpc>
              <a:spcBef>
                <a:spcPts val="1200"/>
              </a:spcBef>
              <a:spcAft>
                <a:spcPts val="0"/>
              </a:spcAft>
              <a:buSzPts val="1400"/>
              <a:buNone/>
            </a:pPr>
            <a:r>
              <a:t/>
            </a:r>
            <a:endParaRPr b="1" sz="2000">
              <a:solidFill>
                <a:schemeClr val="dk1"/>
              </a:solidFill>
              <a:latin typeface="Times"/>
              <a:ea typeface="Times"/>
              <a:cs typeface="Times"/>
              <a:sym typeface="Times"/>
            </a:endParaRPr>
          </a:p>
          <a:p>
            <a:pPr indent="0" lvl="0" marL="0" rtl="0" algn="l">
              <a:lnSpc>
                <a:spcPct val="115000"/>
              </a:lnSpc>
              <a:spcBef>
                <a:spcPts val="1200"/>
              </a:spcBef>
              <a:spcAft>
                <a:spcPts val="1200"/>
              </a:spcAft>
              <a:buSzPts val="1400"/>
              <a:buNone/>
            </a:pPr>
            <a:r>
              <a:t/>
            </a:r>
            <a:endParaRPr b="1" sz="2000">
              <a:solidFill>
                <a:schemeClr val="dk1"/>
              </a:solidFill>
              <a:latin typeface="Times"/>
              <a:ea typeface="Times"/>
              <a:cs typeface="Times"/>
              <a:sym typeface="Times"/>
            </a:endParaRPr>
          </a:p>
        </p:txBody>
      </p:sp>
      <p:pic>
        <p:nvPicPr>
          <p:cNvPr id="89" name="Google Shape;89;p6"/>
          <p:cNvPicPr preferRelativeResize="0"/>
          <p:nvPr/>
        </p:nvPicPr>
        <p:blipFill rotWithShape="1">
          <a:blip r:embed="rId3">
            <a:alphaModFix/>
          </a:blip>
          <a:srcRect b="0" l="0" r="0" t="0"/>
          <a:stretch/>
        </p:blipFill>
        <p:spPr>
          <a:xfrm>
            <a:off x="2203600" y="2997713"/>
            <a:ext cx="8810625" cy="3381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7"/>
          <p:cNvPicPr preferRelativeResize="0"/>
          <p:nvPr/>
        </p:nvPicPr>
        <p:blipFill rotWithShape="1">
          <a:blip r:embed="rId3">
            <a:alphaModFix/>
          </a:blip>
          <a:srcRect b="0" l="0" r="0" t="0"/>
          <a:stretch/>
        </p:blipFill>
        <p:spPr>
          <a:xfrm>
            <a:off x="1954700" y="1565975"/>
            <a:ext cx="8282599" cy="4375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8"/>
          <p:cNvSpPr txBox="1"/>
          <p:nvPr>
            <p:ph idx="1" type="body"/>
          </p:nvPr>
        </p:nvSpPr>
        <p:spPr>
          <a:xfrm>
            <a:off x="283100" y="904100"/>
            <a:ext cx="11745900" cy="11964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SzPts val="2200"/>
              <a:buFont typeface="Times New Roman"/>
              <a:buAutoNum type="arabicPeriod"/>
            </a:pPr>
            <a:r>
              <a:rPr b="1" lang="en-US" sz="2200">
                <a:latin typeface="Times New Roman"/>
                <a:ea typeface="Times New Roman"/>
                <a:cs typeface="Times New Roman"/>
                <a:sym typeface="Times New Roman"/>
              </a:rPr>
              <a:t>Image Acquisition:</a:t>
            </a:r>
            <a:endParaRPr b="1" sz="2200">
              <a:latin typeface="Times New Roman"/>
              <a:ea typeface="Times New Roman"/>
              <a:cs typeface="Times New Roman"/>
              <a:sym typeface="Times New Roman"/>
            </a:endParaRPr>
          </a:p>
          <a:p>
            <a:pPr indent="0" lvl="0" marL="0" rtl="0" algn="just">
              <a:lnSpc>
                <a:spcPct val="100000"/>
              </a:lnSpc>
              <a:spcBef>
                <a:spcPts val="0"/>
              </a:spcBef>
              <a:spcAft>
                <a:spcPts val="0"/>
              </a:spcAft>
              <a:buSzPts val="1100"/>
              <a:buFont typeface="Arial"/>
              <a:buNone/>
            </a:pPr>
            <a:r>
              <a:rPr lang="en-US" sz="2000">
                <a:latin typeface="Times New Roman"/>
                <a:ea typeface="Times New Roman"/>
                <a:cs typeface="Times New Roman"/>
                <a:sym typeface="Times New Roman"/>
              </a:rPr>
              <a:t>The initial phase of the workflow involves image acquisition, wherein images of cashew nuts are captured by positioning the camera at a precisely calibrated height (6CM) to ensure consistency and optimal clarity.</a:t>
            </a:r>
            <a:endParaRPr sz="2000">
              <a:latin typeface="Times New Roman"/>
              <a:ea typeface="Times New Roman"/>
              <a:cs typeface="Times New Roman"/>
              <a:sym typeface="Times New Roman"/>
            </a:endParaRPr>
          </a:p>
        </p:txBody>
      </p:sp>
      <p:sp>
        <p:nvSpPr>
          <p:cNvPr id="101" name="Google Shape;101;p8"/>
          <p:cNvSpPr txBox="1"/>
          <p:nvPr>
            <p:ph type="title"/>
          </p:nvPr>
        </p:nvSpPr>
        <p:spPr>
          <a:xfrm>
            <a:off x="2307725" y="223575"/>
            <a:ext cx="7703700" cy="559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pic>
        <p:nvPicPr>
          <p:cNvPr id="102" name="Google Shape;102;p8"/>
          <p:cNvPicPr preferRelativeResize="0"/>
          <p:nvPr/>
        </p:nvPicPr>
        <p:blipFill rotWithShape="1">
          <a:blip r:embed="rId3">
            <a:alphaModFix/>
          </a:blip>
          <a:srcRect b="0" l="0" r="0" t="0"/>
          <a:stretch/>
        </p:blipFill>
        <p:spPr>
          <a:xfrm>
            <a:off x="821325" y="2100500"/>
            <a:ext cx="4637750" cy="4280050"/>
          </a:xfrm>
          <a:prstGeom prst="rect">
            <a:avLst/>
          </a:prstGeom>
          <a:noFill/>
          <a:ln cap="flat" cmpd="sng" w="38100">
            <a:solidFill>
              <a:schemeClr val="dk2"/>
            </a:solidFill>
            <a:prstDash val="solid"/>
            <a:round/>
            <a:headEnd len="sm" w="sm" type="none"/>
            <a:tailEnd len="sm" w="sm" type="none"/>
          </a:ln>
        </p:spPr>
      </p:pic>
      <p:graphicFrame>
        <p:nvGraphicFramePr>
          <p:cNvPr id="103" name="Google Shape;103;p8"/>
          <p:cNvGraphicFramePr/>
          <p:nvPr/>
        </p:nvGraphicFramePr>
        <p:xfrm>
          <a:off x="6404225" y="2931500"/>
          <a:ext cx="3000000" cy="3000000"/>
        </p:xfrm>
        <a:graphic>
          <a:graphicData uri="http://schemas.openxmlformats.org/drawingml/2006/table">
            <a:tbl>
              <a:tblPr>
                <a:noFill/>
                <a:tableStyleId>{28D72A3D-AA33-42C6-8F67-4F91D7143A38}</a:tableStyleId>
              </a:tblPr>
              <a:tblGrid>
                <a:gridCol w="1131025"/>
                <a:gridCol w="1484025"/>
                <a:gridCol w="1651175"/>
              </a:tblGrid>
              <a:tr h="4174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Times"/>
                          <a:ea typeface="Times"/>
                          <a:cs typeface="Times"/>
                          <a:sym typeface="Times"/>
                        </a:rPr>
                        <a:t>GRADES</a:t>
                      </a:r>
                      <a:endParaRPr b="1"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Times"/>
                          <a:ea typeface="Times"/>
                          <a:cs typeface="Times"/>
                          <a:sym typeface="Times"/>
                        </a:rPr>
                        <a:t>NO. OF IMAGES</a:t>
                      </a:r>
                      <a:endParaRPr b="1"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Times"/>
                          <a:ea typeface="Times"/>
                          <a:cs typeface="Times"/>
                          <a:sym typeface="Times"/>
                        </a:rPr>
                        <a:t>RESOLUTION </a:t>
                      </a:r>
                      <a:endParaRPr b="1" sz="1500" u="none" cap="none" strike="noStrike">
                        <a:latin typeface="Times"/>
                        <a:ea typeface="Times"/>
                        <a:cs typeface="Times"/>
                        <a:sym typeface="Times"/>
                      </a:endParaRPr>
                    </a:p>
                  </a:txBody>
                  <a:tcPr marT="91425" marB="91425" marR="91425" marL="91425"/>
                </a:tc>
              </a:tr>
              <a:tr h="41747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Times"/>
                          <a:ea typeface="Times"/>
                          <a:cs typeface="Times"/>
                          <a:sym typeface="Times"/>
                        </a:rPr>
                        <a:t>W180</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Times"/>
                          <a:ea typeface="Times"/>
                          <a:cs typeface="Times"/>
                          <a:sym typeface="Times"/>
                        </a:rPr>
                        <a:t>250</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Times"/>
                          <a:ea typeface="Times"/>
                          <a:cs typeface="Times"/>
                          <a:sym typeface="Times"/>
                        </a:rPr>
                        <a:t>1280X800 </a:t>
                      </a:r>
                      <a:endParaRPr sz="1500" u="none" cap="none" strike="noStrike">
                        <a:latin typeface="Times"/>
                        <a:ea typeface="Times"/>
                        <a:cs typeface="Times"/>
                        <a:sym typeface="Times"/>
                      </a:endParaRPr>
                    </a:p>
                  </a:txBody>
                  <a:tcPr marT="91425" marB="91425" marR="91425" marL="91425"/>
                </a:tc>
              </a:tr>
              <a:tr h="41747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Times"/>
                          <a:ea typeface="Times"/>
                          <a:cs typeface="Times"/>
                          <a:sym typeface="Times"/>
                        </a:rPr>
                        <a:t>W300</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Times"/>
                          <a:ea typeface="Times"/>
                          <a:cs typeface="Times"/>
                          <a:sym typeface="Times"/>
                        </a:rPr>
                        <a:t>250</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Times"/>
                          <a:ea typeface="Times"/>
                          <a:cs typeface="Times"/>
                          <a:sym typeface="Times"/>
                        </a:rPr>
                        <a:t>1280X800 </a:t>
                      </a:r>
                      <a:endParaRPr sz="1500" u="none" cap="none" strike="noStrike">
                        <a:latin typeface="Times"/>
                        <a:ea typeface="Times"/>
                        <a:cs typeface="Times"/>
                        <a:sym typeface="Times"/>
                      </a:endParaRPr>
                    </a:p>
                  </a:txBody>
                  <a:tcPr marT="91425" marB="91425" marR="91425" marL="91425"/>
                </a:tc>
              </a:tr>
              <a:tr h="41747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Times"/>
                          <a:ea typeface="Times"/>
                          <a:cs typeface="Times"/>
                          <a:sym typeface="Times"/>
                        </a:rPr>
                        <a:t>W500</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Times"/>
                          <a:ea typeface="Times"/>
                          <a:cs typeface="Times"/>
                          <a:sym typeface="Times"/>
                        </a:rPr>
                        <a:t>251</a:t>
                      </a:r>
                      <a:endParaRPr sz="1500" u="none" cap="none" strike="noStrike">
                        <a:latin typeface="Times"/>
                        <a:ea typeface="Times"/>
                        <a:cs typeface="Times"/>
                        <a:sym typeface="Time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Times"/>
                          <a:ea typeface="Times"/>
                          <a:cs typeface="Times"/>
                          <a:sym typeface="Times"/>
                        </a:rPr>
                        <a:t>1280X800 </a:t>
                      </a:r>
                      <a:endParaRPr sz="1500" u="none" cap="none" strike="noStrike">
                        <a:latin typeface="Times"/>
                        <a:ea typeface="Times"/>
                        <a:cs typeface="Times"/>
                        <a:sym typeface="Times"/>
                      </a:endParaRPr>
                    </a:p>
                  </a:txBody>
                  <a:tcPr marT="91425" marB="91425" marR="91425" marL="91425"/>
                </a:tc>
              </a:tr>
            </a:tbl>
          </a:graphicData>
        </a:graphic>
      </p:graphicFrame>
      <p:sp>
        <p:nvSpPr>
          <p:cNvPr id="104" name="Google Shape;104;p8"/>
          <p:cNvSpPr txBox="1"/>
          <p:nvPr/>
        </p:nvSpPr>
        <p:spPr>
          <a:xfrm>
            <a:off x="6486775" y="2355100"/>
            <a:ext cx="41838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Images Captured</a:t>
            </a:r>
            <a:endParaRPr b="1"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9"/>
          <p:cNvSpPr txBox="1"/>
          <p:nvPr>
            <p:ph idx="1" type="body"/>
          </p:nvPr>
        </p:nvSpPr>
        <p:spPr>
          <a:xfrm>
            <a:off x="283100" y="904100"/>
            <a:ext cx="11745900" cy="8370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SzPts val="2200"/>
              <a:buFont typeface="Times New Roman"/>
              <a:buAutoNum type="arabicPeriod"/>
            </a:pPr>
            <a:r>
              <a:rPr b="1" lang="en-US" sz="2200">
                <a:latin typeface="Times New Roman"/>
                <a:ea typeface="Times New Roman"/>
                <a:cs typeface="Times New Roman"/>
                <a:sym typeface="Times New Roman"/>
              </a:rPr>
              <a:t>Image Acquisition:</a:t>
            </a:r>
            <a:endParaRPr b="1" sz="2200">
              <a:latin typeface="Times New Roman"/>
              <a:ea typeface="Times New Roman"/>
              <a:cs typeface="Times New Roman"/>
              <a:sym typeface="Times New Roman"/>
            </a:endParaRPr>
          </a:p>
          <a:p>
            <a:pPr indent="0" lvl="0" marL="0" rtl="0" algn="just">
              <a:lnSpc>
                <a:spcPct val="100000"/>
              </a:lnSpc>
              <a:spcBef>
                <a:spcPts val="0"/>
              </a:spcBef>
              <a:spcAft>
                <a:spcPts val="0"/>
              </a:spcAft>
              <a:buSzPts val="1100"/>
              <a:buFont typeface="Arial"/>
              <a:buNone/>
            </a:pPr>
            <a:r>
              <a:rPr lang="en-US" sz="2000">
                <a:latin typeface="Times New Roman"/>
                <a:ea typeface="Times New Roman"/>
                <a:cs typeface="Times New Roman"/>
                <a:sym typeface="Times New Roman"/>
              </a:rPr>
              <a:t>Data Sample </a:t>
            </a:r>
            <a:endParaRPr sz="2000">
              <a:latin typeface="Times New Roman"/>
              <a:ea typeface="Times New Roman"/>
              <a:cs typeface="Times New Roman"/>
              <a:sym typeface="Times New Roman"/>
            </a:endParaRPr>
          </a:p>
        </p:txBody>
      </p:sp>
      <p:sp>
        <p:nvSpPr>
          <p:cNvPr id="110" name="Google Shape;110;p9"/>
          <p:cNvSpPr txBox="1"/>
          <p:nvPr>
            <p:ph type="title"/>
          </p:nvPr>
        </p:nvSpPr>
        <p:spPr>
          <a:xfrm>
            <a:off x="2307725" y="223575"/>
            <a:ext cx="7703700" cy="559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rgbClr val="0000FF"/>
                </a:solidFill>
                <a:latin typeface="Times New Roman"/>
                <a:ea typeface="Times New Roman"/>
                <a:cs typeface="Times New Roman"/>
                <a:sym typeface="Times New Roman"/>
              </a:rPr>
              <a:t>Work Progress so far</a:t>
            </a:r>
            <a:endParaRPr b="1" sz="3200">
              <a:solidFill>
                <a:srgbClr val="0000FF"/>
              </a:solidFill>
              <a:latin typeface="Times New Roman"/>
              <a:ea typeface="Times New Roman"/>
              <a:cs typeface="Times New Roman"/>
              <a:sym typeface="Times New Roman"/>
            </a:endParaRPr>
          </a:p>
        </p:txBody>
      </p:sp>
      <p:pic>
        <p:nvPicPr>
          <p:cNvPr id="111" name="Google Shape;111;p9" title="WIN_20250609_22_04_16_Pro.jpg"/>
          <p:cNvPicPr preferRelativeResize="0"/>
          <p:nvPr/>
        </p:nvPicPr>
        <p:blipFill rotWithShape="1">
          <a:blip r:embed="rId3">
            <a:alphaModFix/>
          </a:blip>
          <a:srcRect b="0" l="0" r="0" t="0"/>
          <a:stretch/>
        </p:blipFill>
        <p:spPr>
          <a:xfrm>
            <a:off x="283100" y="3025700"/>
            <a:ext cx="3840480" cy="2286000"/>
          </a:xfrm>
          <a:prstGeom prst="rect">
            <a:avLst/>
          </a:prstGeom>
          <a:noFill/>
          <a:ln>
            <a:noFill/>
          </a:ln>
        </p:spPr>
      </p:pic>
      <p:pic>
        <p:nvPicPr>
          <p:cNvPr id="112" name="Google Shape;112;p9" title="WIN_20250609_23_04_16_Pro.jpg"/>
          <p:cNvPicPr preferRelativeResize="0"/>
          <p:nvPr/>
        </p:nvPicPr>
        <p:blipFill rotWithShape="1">
          <a:blip r:embed="rId4">
            <a:alphaModFix/>
          </a:blip>
          <a:srcRect b="0" l="0" r="0" t="0"/>
          <a:stretch/>
        </p:blipFill>
        <p:spPr>
          <a:xfrm>
            <a:off x="4146562" y="3025700"/>
            <a:ext cx="3840480" cy="2286000"/>
          </a:xfrm>
          <a:prstGeom prst="rect">
            <a:avLst/>
          </a:prstGeom>
          <a:noFill/>
          <a:ln>
            <a:noFill/>
          </a:ln>
        </p:spPr>
      </p:pic>
      <p:pic>
        <p:nvPicPr>
          <p:cNvPr id="113" name="Google Shape;113;p9" title="WIN_20250609_22_28_09_Pro.jpg"/>
          <p:cNvPicPr preferRelativeResize="0"/>
          <p:nvPr/>
        </p:nvPicPr>
        <p:blipFill rotWithShape="1">
          <a:blip r:embed="rId5">
            <a:alphaModFix/>
          </a:blip>
          <a:srcRect b="0" l="-2200" r="2199" t="0"/>
          <a:stretch/>
        </p:blipFill>
        <p:spPr>
          <a:xfrm>
            <a:off x="7935800" y="3025700"/>
            <a:ext cx="3840480" cy="2286000"/>
          </a:xfrm>
          <a:prstGeom prst="rect">
            <a:avLst/>
          </a:prstGeom>
          <a:noFill/>
          <a:ln>
            <a:noFill/>
          </a:ln>
        </p:spPr>
      </p:pic>
      <p:sp>
        <p:nvSpPr>
          <p:cNvPr id="114" name="Google Shape;114;p9"/>
          <p:cNvSpPr txBox="1"/>
          <p:nvPr/>
        </p:nvSpPr>
        <p:spPr>
          <a:xfrm>
            <a:off x="1533100" y="2451525"/>
            <a:ext cx="1000500" cy="4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W180</a:t>
            </a:r>
            <a:endParaRPr b="0" i="0" sz="2000" u="none" cap="none" strike="noStrike">
              <a:solidFill>
                <a:srgbClr val="000000"/>
              </a:solidFill>
              <a:latin typeface="Times"/>
              <a:ea typeface="Times"/>
              <a:cs typeface="Times"/>
              <a:sym typeface="Times"/>
            </a:endParaRPr>
          </a:p>
        </p:txBody>
      </p:sp>
      <p:sp>
        <p:nvSpPr>
          <p:cNvPr id="115" name="Google Shape;115;p9"/>
          <p:cNvSpPr txBox="1"/>
          <p:nvPr/>
        </p:nvSpPr>
        <p:spPr>
          <a:xfrm>
            <a:off x="5566550" y="2451525"/>
            <a:ext cx="1000500" cy="4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W300</a:t>
            </a:r>
            <a:endParaRPr b="0" i="0" sz="2000" u="none" cap="none" strike="noStrike">
              <a:solidFill>
                <a:srgbClr val="000000"/>
              </a:solidFill>
              <a:latin typeface="Times"/>
              <a:ea typeface="Times"/>
              <a:cs typeface="Times"/>
              <a:sym typeface="Times"/>
            </a:endParaRPr>
          </a:p>
        </p:txBody>
      </p:sp>
      <p:sp>
        <p:nvSpPr>
          <p:cNvPr id="116" name="Google Shape;116;p9"/>
          <p:cNvSpPr txBox="1"/>
          <p:nvPr/>
        </p:nvSpPr>
        <p:spPr>
          <a:xfrm>
            <a:off x="9548688" y="2451525"/>
            <a:ext cx="1000500" cy="4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W500</a:t>
            </a:r>
            <a:endParaRPr b="0" i="0" sz="2000" u="none" cap="none" strike="noStrike">
              <a:solidFill>
                <a:srgbClr val="000000"/>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